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7"/>
  </p:notesMasterIdLst>
  <p:sldIdLst>
    <p:sldId id="256" r:id="rId2"/>
    <p:sldId id="257" r:id="rId3"/>
    <p:sldId id="258" r:id="rId4"/>
    <p:sldId id="259" r:id="rId5"/>
    <p:sldId id="262" r:id="rId6"/>
    <p:sldId id="260" r:id="rId7"/>
    <p:sldId id="263" r:id="rId8"/>
    <p:sldId id="264" r:id="rId9"/>
    <p:sldId id="270" r:id="rId10"/>
    <p:sldId id="265" r:id="rId11"/>
    <p:sldId id="266" r:id="rId12"/>
    <p:sldId id="267" r:id="rId13"/>
    <p:sldId id="268" r:id="rId14"/>
    <p:sldId id="271" r:id="rId15"/>
    <p:sldId id="26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1549" autoAdjust="0"/>
  </p:normalViewPr>
  <p:slideViewPr>
    <p:cSldViewPr>
      <p:cViewPr>
        <p:scale>
          <a:sx n="50" d="100"/>
          <a:sy n="50" d="100"/>
        </p:scale>
        <p:origin x="-1092" y="-4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2" Type="http://schemas.openxmlformats.org/officeDocument/2006/relationships/hyperlink" Target="http://library.thinkquest.org/C004535/eukaryote_examples.html" TargetMode="External"/><Relationship Id="rId1" Type="http://schemas.openxmlformats.org/officeDocument/2006/relationships/hyperlink" Target="http://library.thinkquest.org/C004535/prokaryotic_cells.html"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library.thinkquest.org/C004535/eukaryote_examples.html" TargetMode="External"/><Relationship Id="rId1" Type="http://schemas.openxmlformats.org/officeDocument/2006/relationships/hyperlink" Target="http://library.thinkquest.org/C004535/prokaryotic_cells.htm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4B51F6-AA9F-44EF-A694-AA82D5821231}"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767D2E45-499F-4EA2-BEEA-A834472D41D5}">
      <dgm:prSet phldrT="[Text]"/>
      <dgm:spPr/>
      <dgm:t>
        <a:bodyPr/>
        <a:lstStyle/>
        <a:p>
          <a:r>
            <a:rPr lang="en-US" u="sng" dirty="0" smtClean="0">
              <a:hlinkClick xmlns:r="http://schemas.openxmlformats.org/officeDocument/2006/relationships" r:id="rId1"/>
            </a:rPr>
            <a:t>Prokaryotes</a:t>
          </a:r>
          <a:endParaRPr lang="en-US" u="sng" dirty="0"/>
        </a:p>
      </dgm:t>
    </dgm:pt>
    <dgm:pt modelId="{388DA221-88B0-48D2-AAD0-1AC4304C281E}" type="parTrans" cxnId="{10AB945F-9170-4A76-A722-D188BD8A7E4E}">
      <dgm:prSet/>
      <dgm:spPr/>
      <dgm:t>
        <a:bodyPr/>
        <a:lstStyle/>
        <a:p>
          <a:endParaRPr lang="en-US"/>
        </a:p>
      </dgm:t>
    </dgm:pt>
    <dgm:pt modelId="{51BAC8C5-48A4-42A8-9C89-4788CD0F1ECB}" type="sibTrans" cxnId="{10AB945F-9170-4A76-A722-D188BD8A7E4E}">
      <dgm:prSet/>
      <dgm:spPr/>
      <dgm:t>
        <a:bodyPr/>
        <a:lstStyle/>
        <a:p>
          <a:endParaRPr lang="en-US"/>
        </a:p>
      </dgm:t>
    </dgm:pt>
    <dgm:pt modelId="{5D9C40C6-BCFD-4E38-90B6-3E1BD0A1CCA0}">
      <dgm:prSet phldrT="[Text]"/>
      <dgm:spPr/>
      <dgm:t>
        <a:bodyPr/>
        <a:lstStyle/>
        <a:p>
          <a:r>
            <a:rPr lang="en-US" u="sng" dirty="0" smtClean="0">
              <a:hlinkClick xmlns:r="http://schemas.openxmlformats.org/officeDocument/2006/relationships" r:id="rId2"/>
            </a:rPr>
            <a:t>Eukaryotes</a:t>
          </a:r>
          <a:endParaRPr lang="en-US" u="sng" dirty="0"/>
        </a:p>
      </dgm:t>
    </dgm:pt>
    <dgm:pt modelId="{AD262F16-D35F-4F20-832A-C3BC07DC32BA}" type="parTrans" cxnId="{D2B061EC-A74F-4211-9249-1CB107E90930}">
      <dgm:prSet/>
      <dgm:spPr/>
      <dgm:t>
        <a:bodyPr/>
        <a:lstStyle/>
        <a:p>
          <a:endParaRPr lang="en-US"/>
        </a:p>
      </dgm:t>
    </dgm:pt>
    <dgm:pt modelId="{B770E70C-166B-4AAE-8746-629177C62F3B}" type="sibTrans" cxnId="{D2B061EC-A74F-4211-9249-1CB107E90930}">
      <dgm:prSet/>
      <dgm:spPr/>
      <dgm:t>
        <a:bodyPr/>
        <a:lstStyle/>
        <a:p>
          <a:endParaRPr lang="en-US"/>
        </a:p>
      </dgm:t>
    </dgm:pt>
    <dgm:pt modelId="{A3291C69-8B1B-4326-931A-9D4B0BF4B942}" type="pres">
      <dgm:prSet presAssocID="{AB4B51F6-AA9F-44EF-A694-AA82D5821231}" presName="cycle" presStyleCnt="0">
        <dgm:presLayoutVars>
          <dgm:dir/>
          <dgm:resizeHandles val="exact"/>
        </dgm:presLayoutVars>
      </dgm:prSet>
      <dgm:spPr/>
      <dgm:t>
        <a:bodyPr/>
        <a:lstStyle/>
        <a:p>
          <a:endParaRPr lang="en-US"/>
        </a:p>
      </dgm:t>
    </dgm:pt>
    <dgm:pt modelId="{72A7C493-3C35-41A6-9C0C-D65B2302203D}" type="pres">
      <dgm:prSet presAssocID="{767D2E45-499F-4EA2-BEEA-A834472D41D5}" presName="arrow" presStyleLbl="node1" presStyleIdx="0" presStyleCnt="2">
        <dgm:presLayoutVars>
          <dgm:bulletEnabled val="1"/>
        </dgm:presLayoutVars>
      </dgm:prSet>
      <dgm:spPr/>
      <dgm:t>
        <a:bodyPr/>
        <a:lstStyle/>
        <a:p>
          <a:endParaRPr lang="en-US"/>
        </a:p>
      </dgm:t>
    </dgm:pt>
    <dgm:pt modelId="{F8FB219C-73D3-400C-8408-09F0624B1543}" type="pres">
      <dgm:prSet presAssocID="{5D9C40C6-BCFD-4E38-90B6-3E1BD0A1CCA0}" presName="arrow" presStyleLbl="node1" presStyleIdx="1" presStyleCnt="2">
        <dgm:presLayoutVars>
          <dgm:bulletEnabled val="1"/>
        </dgm:presLayoutVars>
      </dgm:prSet>
      <dgm:spPr/>
      <dgm:t>
        <a:bodyPr/>
        <a:lstStyle/>
        <a:p>
          <a:endParaRPr lang="en-US"/>
        </a:p>
      </dgm:t>
    </dgm:pt>
  </dgm:ptLst>
  <dgm:cxnLst>
    <dgm:cxn modelId="{970ADF71-4C28-4084-AB65-A08035940EC4}" type="presOf" srcId="{AB4B51F6-AA9F-44EF-A694-AA82D5821231}" destId="{A3291C69-8B1B-4326-931A-9D4B0BF4B942}" srcOrd="0" destOrd="0" presId="urn:microsoft.com/office/officeart/2005/8/layout/arrow1"/>
    <dgm:cxn modelId="{68108E7B-F083-406D-822C-071CA3097F3C}" type="presOf" srcId="{767D2E45-499F-4EA2-BEEA-A834472D41D5}" destId="{72A7C493-3C35-41A6-9C0C-D65B2302203D}" srcOrd="0" destOrd="0" presId="urn:microsoft.com/office/officeart/2005/8/layout/arrow1"/>
    <dgm:cxn modelId="{10AB945F-9170-4A76-A722-D188BD8A7E4E}" srcId="{AB4B51F6-AA9F-44EF-A694-AA82D5821231}" destId="{767D2E45-499F-4EA2-BEEA-A834472D41D5}" srcOrd="0" destOrd="0" parTransId="{388DA221-88B0-48D2-AAD0-1AC4304C281E}" sibTransId="{51BAC8C5-48A4-42A8-9C89-4788CD0F1ECB}"/>
    <dgm:cxn modelId="{8634D597-D4CD-474F-9820-7FCF96BBEA0D}" type="presOf" srcId="{5D9C40C6-BCFD-4E38-90B6-3E1BD0A1CCA0}" destId="{F8FB219C-73D3-400C-8408-09F0624B1543}" srcOrd="0" destOrd="0" presId="urn:microsoft.com/office/officeart/2005/8/layout/arrow1"/>
    <dgm:cxn modelId="{D2B061EC-A74F-4211-9249-1CB107E90930}" srcId="{AB4B51F6-AA9F-44EF-A694-AA82D5821231}" destId="{5D9C40C6-BCFD-4E38-90B6-3E1BD0A1CCA0}" srcOrd="1" destOrd="0" parTransId="{AD262F16-D35F-4F20-832A-C3BC07DC32BA}" sibTransId="{B770E70C-166B-4AAE-8746-629177C62F3B}"/>
    <dgm:cxn modelId="{D39DD791-ABBA-4C45-93EA-65E62080CDBD}" type="presParOf" srcId="{A3291C69-8B1B-4326-931A-9D4B0BF4B942}" destId="{72A7C493-3C35-41A6-9C0C-D65B2302203D}" srcOrd="0" destOrd="0" presId="urn:microsoft.com/office/officeart/2005/8/layout/arrow1"/>
    <dgm:cxn modelId="{B772C1EC-69F2-444B-A2E0-9E11C996814F}" type="presParOf" srcId="{A3291C69-8B1B-4326-931A-9D4B0BF4B942}" destId="{F8FB219C-73D3-400C-8408-09F0624B1543}" srcOrd="1" destOrd="0" presId="urn:microsoft.com/office/officeart/2005/8/layout/arrow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A7C493-3C35-41A6-9C0C-D65B2302203D}">
      <dsp:nvSpPr>
        <dsp:cNvPr id="0" name=""/>
        <dsp:cNvSpPr/>
      </dsp:nvSpPr>
      <dsp:spPr>
        <a:xfrm rot="16200000">
          <a:off x="253" y="339625"/>
          <a:ext cx="2902148" cy="2902148"/>
        </a:xfrm>
        <a:prstGeom prst="up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u="sng" kern="1200" dirty="0" smtClean="0">
              <a:hlinkClick xmlns:r="http://schemas.openxmlformats.org/officeDocument/2006/relationships" r:id="rId1"/>
            </a:rPr>
            <a:t>Prokaryotes</a:t>
          </a:r>
          <a:endParaRPr lang="en-US" sz="3000" u="sng" kern="1200" dirty="0"/>
        </a:p>
      </dsp:txBody>
      <dsp:txXfrm rot="16200000">
        <a:off x="253" y="339625"/>
        <a:ext cx="2902148" cy="2902148"/>
      </dsp:txXfrm>
    </dsp:sp>
    <dsp:sp modelId="{F8FB219C-73D3-400C-8408-09F0624B1543}">
      <dsp:nvSpPr>
        <dsp:cNvPr id="0" name=""/>
        <dsp:cNvSpPr/>
      </dsp:nvSpPr>
      <dsp:spPr>
        <a:xfrm rot="5400000">
          <a:off x="3193598" y="339625"/>
          <a:ext cx="2902148" cy="2902148"/>
        </a:xfrm>
        <a:prstGeom prst="up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u="sng" kern="1200" dirty="0" smtClean="0">
              <a:hlinkClick xmlns:r="http://schemas.openxmlformats.org/officeDocument/2006/relationships" r:id="rId2"/>
            </a:rPr>
            <a:t>Eukaryotes</a:t>
          </a:r>
          <a:endParaRPr lang="en-US" sz="3000" u="sng" kern="1200" dirty="0"/>
        </a:p>
      </dsp:txBody>
      <dsp:txXfrm rot="5400000">
        <a:off x="3193598" y="339625"/>
        <a:ext cx="2902148" cy="2902148"/>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412874-C6DE-40C0-841C-6C57C0EECF8A}" type="datetimeFigureOut">
              <a:rPr lang="en-US" smtClean="0"/>
              <a:pPr/>
              <a:t>10/18/2009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D60EEB-C5DB-4A93-8C36-B529C1D775E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information in</a:t>
            </a:r>
            <a:r>
              <a:rPr lang="en-US" baseline="0" dirty="0" smtClean="0"/>
              <a:t> this presentation </a:t>
            </a:r>
            <a:r>
              <a:rPr lang="en-US" dirty="0" smtClean="0"/>
              <a:t>should</a:t>
            </a:r>
            <a:r>
              <a:rPr lang="en-US" baseline="0" dirty="0" smtClean="0"/>
              <a:t> be important to everyone because if you don’t have cells, you don’t have life!! </a:t>
            </a:r>
            <a:endParaRPr lang="en-US" dirty="0"/>
          </a:p>
        </p:txBody>
      </p:sp>
      <p:sp>
        <p:nvSpPr>
          <p:cNvPr id="4" name="Slide Number Placeholder 3"/>
          <p:cNvSpPr>
            <a:spLocks noGrp="1"/>
          </p:cNvSpPr>
          <p:nvPr>
            <p:ph type="sldNum" sz="quarter" idx="10"/>
          </p:nvPr>
        </p:nvSpPr>
        <p:spPr/>
        <p:txBody>
          <a:bodyPr/>
          <a:lstStyle/>
          <a:p>
            <a:fld id="{BFD60EEB-C5DB-4A93-8C36-B529C1D775E8}"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Living things have certain attributes. Look around the room right</a:t>
            </a:r>
            <a:r>
              <a:rPr lang="en-US" baseline="0" dirty="0" smtClean="0"/>
              <a:t> now.. It is easy to distinguish which things are living and which things are not. </a:t>
            </a:r>
            <a:endParaRPr lang="en-US" dirty="0"/>
          </a:p>
        </p:txBody>
      </p:sp>
      <p:sp>
        <p:nvSpPr>
          <p:cNvPr id="4" name="Slide Number Placeholder 3"/>
          <p:cNvSpPr>
            <a:spLocks noGrp="1"/>
          </p:cNvSpPr>
          <p:nvPr>
            <p:ph type="sldNum" sz="quarter" idx="10"/>
          </p:nvPr>
        </p:nvSpPr>
        <p:spPr/>
        <p:txBody>
          <a:bodyPr/>
          <a:lstStyle/>
          <a:p>
            <a:fld id="{BFD60EEB-C5DB-4A93-8C36-B529C1D775E8}"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in a great while a human</a:t>
            </a:r>
            <a:r>
              <a:rPr lang="en-US" baseline="0" dirty="0" smtClean="0"/>
              <a:t> being reaches deep inside him or herself and makes a great scientific discovery. This man built his own microscope in the 1600’s and discovered plant cells. </a:t>
            </a:r>
            <a:endParaRPr lang="en-US" dirty="0"/>
          </a:p>
        </p:txBody>
      </p:sp>
      <p:sp>
        <p:nvSpPr>
          <p:cNvPr id="4" name="Slide Number Placeholder 3"/>
          <p:cNvSpPr>
            <a:spLocks noGrp="1"/>
          </p:cNvSpPr>
          <p:nvPr>
            <p:ph type="sldNum" sz="quarter" idx="10"/>
          </p:nvPr>
        </p:nvSpPr>
        <p:spPr/>
        <p:txBody>
          <a:bodyPr/>
          <a:lstStyle/>
          <a:p>
            <a:fld id="{BFD60EEB-C5DB-4A93-8C36-B529C1D775E8}"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 can see</a:t>
            </a:r>
            <a:r>
              <a:rPr lang="en-US" baseline="0" dirty="0" smtClean="0"/>
              <a:t> the first sketches made by Hooke in the 1600’s differ greatly from the images of cells available to see today with electron microscopes and digital imaging.</a:t>
            </a:r>
            <a:endParaRPr lang="en-US" dirty="0"/>
          </a:p>
        </p:txBody>
      </p:sp>
      <p:sp>
        <p:nvSpPr>
          <p:cNvPr id="4" name="Slide Number Placeholder 3"/>
          <p:cNvSpPr>
            <a:spLocks noGrp="1"/>
          </p:cNvSpPr>
          <p:nvPr>
            <p:ph type="sldNum" sz="quarter" idx="10"/>
          </p:nvPr>
        </p:nvSpPr>
        <p:spPr/>
        <p:txBody>
          <a:bodyPr/>
          <a:lstStyle/>
          <a:p>
            <a:fld id="{BFD60EEB-C5DB-4A93-8C36-B529C1D775E8}"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Cell Theory</a:t>
            </a:r>
            <a:r>
              <a:rPr lang="en-US" baseline="0" dirty="0" smtClean="0"/>
              <a:t> has three parts. You should familiarize yourself with this theory because you will see this theory again and again during your education. It is in your best interest to learn and understand this theory.</a:t>
            </a:r>
            <a:endParaRPr lang="en-US" dirty="0"/>
          </a:p>
        </p:txBody>
      </p:sp>
      <p:sp>
        <p:nvSpPr>
          <p:cNvPr id="4" name="Slide Number Placeholder 3"/>
          <p:cNvSpPr>
            <a:spLocks noGrp="1"/>
          </p:cNvSpPr>
          <p:nvPr>
            <p:ph type="sldNum" sz="quarter" idx="10"/>
          </p:nvPr>
        </p:nvSpPr>
        <p:spPr/>
        <p:txBody>
          <a:bodyPr/>
          <a:lstStyle/>
          <a:p>
            <a:fld id="{BFD60EEB-C5DB-4A93-8C36-B529C1D775E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a:t>
            </a:r>
            <a:r>
              <a:rPr lang="en-US" baseline="0" dirty="0" smtClean="0"/>
              <a:t> on type to find out more.</a:t>
            </a:r>
            <a:endParaRPr lang="en-US" dirty="0"/>
          </a:p>
        </p:txBody>
      </p:sp>
      <p:sp>
        <p:nvSpPr>
          <p:cNvPr id="4" name="Slide Number Placeholder 3"/>
          <p:cNvSpPr>
            <a:spLocks noGrp="1"/>
          </p:cNvSpPr>
          <p:nvPr>
            <p:ph type="sldNum" sz="quarter" idx="10"/>
          </p:nvPr>
        </p:nvSpPr>
        <p:spPr/>
        <p:txBody>
          <a:bodyPr/>
          <a:lstStyle/>
          <a:p>
            <a:fld id="{BFD60EEB-C5DB-4A93-8C36-B529C1D775E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2 types of Prokaryotes: </a:t>
            </a:r>
            <a:r>
              <a:rPr lang="en-US" dirty="0" err="1" smtClean="0"/>
              <a:t>Eubacteria</a:t>
            </a:r>
            <a:r>
              <a:rPr lang="en-US" baseline="0" dirty="0" smtClean="0"/>
              <a:t> and </a:t>
            </a:r>
            <a:r>
              <a:rPr lang="en-US" baseline="0" dirty="0" err="1" smtClean="0"/>
              <a:t>Archaebacteria</a:t>
            </a:r>
            <a:r>
              <a:rPr lang="en-US" baseline="0" dirty="0" smtClean="0"/>
              <a:t>. All cells have DNA, cell membranes, organelles, and cytoplasm. The differences however are that prokaryotes are single-celled, have no nucleus, and are </a:t>
            </a:r>
            <a:r>
              <a:rPr lang="en-US" baseline="0" dirty="0" err="1" smtClean="0"/>
              <a:t>eubacteria</a:t>
            </a:r>
            <a:r>
              <a:rPr lang="en-US" baseline="0" dirty="0" smtClean="0"/>
              <a:t> and </a:t>
            </a:r>
            <a:r>
              <a:rPr lang="en-US" baseline="0" dirty="0" err="1" smtClean="0"/>
              <a:t>archaebacteria</a:t>
            </a:r>
            <a:r>
              <a:rPr lang="en-US" baseline="0" dirty="0" smtClean="0"/>
              <a:t>.  A eukaryote is single or multi-cellular, has a nucleus, and are plant, animal, or fungi. </a:t>
            </a:r>
          </a:p>
          <a:p>
            <a:endParaRPr lang="en-US" dirty="0"/>
          </a:p>
        </p:txBody>
      </p:sp>
      <p:sp>
        <p:nvSpPr>
          <p:cNvPr id="4" name="Slide Number Placeholder 3"/>
          <p:cNvSpPr>
            <a:spLocks noGrp="1"/>
          </p:cNvSpPr>
          <p:nvPr>
            <p:ph type="sldNum" sz="quarter" idx="10"/>
          </p:nvPr>
        </p:nvSpPr>
        <p:spPr/>
        <p:txBody>
          <a:bodyPr/>
          <a:lstStyle/>
          <a:p>
            <a:fld id="{BFD60EEB-C5DB-4A93-8C36-B529C1D775E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pictures illustrate how typical plant and animal cells differ in appearance. Plant cells have cell walls, cellulose, and chloroplasts. Animal cells do not have cell walls, cellulose or chloroplast. </a:t>
            </a:r>
            <a:endParaRPr lang="en-US" dirty="0"/>
          </a:p>
        </p:txBody>
      </p:sp>
      <p:sp>
        <p:nvSpPr>
          <p:cNvPr id="4" name="Slide Number Placeholder 3"/>
          <p:cNvSpPr>
            <a:spLocks noGrp="1"/>
          </p:cNvSpPr>
          <p:nvPr>
            <p:ph type="sldNum" sz="quarter" idx="10"/>
          </p:nvPr>
        </p:nvSpPr>
        <p:spPr/>
        <p:txBody>
          <a:bodyPr/>
          <a:lstStyle/>
          <a:p>
            <a:fld id="{BFD60EEB-C5DB-4A93-8C36-B529C1D775E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D60EEB-C5DB-4A93-8C36-B529C1D775E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38F7D97-3C60-4462-A556-51604DA65C73}" type="datetimeFigureOut">
              <a:rPr lang="en-US" smtClean="0"/>
              <a:pPr/>
              <a:t>10/18/2009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D5D62C8F-E53F-4135-A753-477D4533CBE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38F7D97-3C60-4462-A556-51604DA65C73}" type="datetimeFigureOut">
              <a:rPr lang="en-US" smtClean="0"/>
              <a:pPr/>
              <a:t>10/18/2009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D62C8F-E53F-4135-A753-477D4533CBE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38F7D97-3C60-4462-A556-51604DA65C73}" type="datetimeFigureOut">
              <a:rPr lang="en-US" smtClean="0"/>
              <a:pPr/>
              <a:t>10/18/2009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D62C8F-E53F-4135-A753-477D4533CBE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38F7D97-3C60-4462-A556-51604DA65C73}" type="datetimeFigureOut">
              <a:rPr lang="en-US" smtClean="0"/>
              <a:pPr/>
              <a:t>10/18/2009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D62C8F-E53F-4135-A753-477D4533CBE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38F7D97-3C60-4462-A556-51604DA65C73}" type="datetimeFigureOut">
              <a:rPr lang="en-US" smtClean="0"/>
              <a:pPr/>
              <a:t>10/18/2009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D62C8F-E53F-4135-A753-477D4533CBE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38F7D97-3C60-4462-A556-51604DA65C73}" type="datetimeFigureOut">
              <a:rPr lang="en-US" smtClean="0"/>
              <a:pPr/>
              <a:t>10/18/2009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D62C8F-E53F-4135-A753-477D4533CBE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38F7D97-3C60-4462-A556-51604DA65C73}" type="datetimeFigureOut">
              <a:rPr lang="en-US" smtClean="0"/>
              <a:pPr/>
              <a:t>10/18/2009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D62C8F-E53F-4135-A753-477D4533CBE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38F7D97-3C60-4462-A556-51604DA65C73}" type="datetimeFigureOut">
              <a:rPr lang="en-US" smtClean="0"/>
              <a:pPr/>
              <a:t>10/18/2009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D62C8F-E53F-4135-A753-477D4533CBE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8F7D97-3C60-4462-A556-51604DA65C73}" type="datetimeFigureOut">
              <a:rPr lang="en-US" smtClean="0"/>
              <a:pPr/>
              <a:t>10/18/2009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D62C8F-E53F-4135-A753-477D4533CBE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38F7D97-3C60-4462-A556-51604DA65C73}" type="datetimeFigureOut">
              <a:rPr lang="en-US" smtClean="0"/>
              <a:pPr/>
              <a:t>10/18/2009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D62C8F-E53F-4135-A753-477D4533CBE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38F7D97-3C60-4462-A556-51604DA65C73}" type="datetimeFigureOut">
              <a:rPr lang="en-US" smtClean="0"/>
              <a:pPr/>
              <a:t>10/18/2009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D5D62C8F-E53F-4135-A753-477D4533CBE5}"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38F7D97-3C60-4462-A556-51604DA65C73}" type="datetimeFigureOut">
              <a:rPr lang="en-US" smtClean="0"/>
              <a:pPr/>
              <a:t>10/18/2009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5D62C8F-E53F-4135-A753-477D4533CBE5}"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audio" Target="../media/audio10.wav"/><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audio" Target="../media/audio11.wav"/><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audio" Target="../media/audio12.wav"/><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5.xml"/><Relationship Id="rId1" Type="http://schemas.openxmlformats.org/officeDocument/2006/relationships/audio" Target="../media/audio13.wav"/><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audio" Target="../media/audio15.wav"/><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audio" Target="../media/audio2.wav"/><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audio" Target="../media/audio3.wav"/><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audio" Target="../media/audio4.wav"/><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audio" Target="../media/audio5.wav"/><Relationship Id="rId5" Type="http://schemas.openxmlformats.org/officeDocument/2006/relationships/image" Target="../media/image13.png"/><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5.xml"/><Relationship Id="rId1" Type="http://schemas.openxmlformats.org/officeDocument/2006/relationships/audio" Target="../media/audio6.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audio" Target="../media/audio7.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audio" Target="../media/audio8.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hyperlink" Target="http://www.forgefx.com/casestudies/prenticehall/ph/cells/cells.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2362200"/>
          </a:xfrm>
        </p:spPr>
        <p:txBody>
          <a:bodyPr>
            <a:normAutofit fontScale="90000"/>
          </a:bodyPr>
          <a:lstStyle/>
          <a:p>
            <a:pPr algn="ctr"/>
            <a:r>
              <a:rPr lang="en-US" dirty="0" smtClean="0"/>
              <a:t>Mrs. </a:t>
            </a:r>
            <a:r>
              <a:rPr lang="en-US" dirty="0" err="1" smtClean="0"/>
              <a:t>Demet’s</a:t>
            </a:r>
            <a:r>
              <a:rPr lang="en-US" dirty="0" smtClean="0"/>
              <a:t> 7</a:t>
            </a:r>
            <a:r>
              <a:rPr lang="en-US" baseline="30000" dirty="0" smtClean="0"/>
              <a:t>th</a:t>
            </a:r>
            <a:r>
              <a:rPr lang="en-US" dirty="0" smtClean="0"/>
              <a:t> Grade Life Science Class</a:t>
            </a:r>
            <a:br>
              <a:rPr lang="en-US" dirty="0" smtClean="0"/>
            </a:br>
            <a:endParaRPr lang="en-US" dirty="0"/>
          </a:p>
        </p:txBody>
      </p:sp>
      <p:sp>
        <p:nvSpPr>
          <p:cNvPr id="3" name="Subtitle 2"/>
          <p:cNvSpPr>
            <a:spLocks noGrp="1"/>
          </p:cNvSpPr>
          <p:nvPr>
            <p:ph type="subTitle" idx="1"/>
          </p:nvPr>
        </p:nvSpPr>
        <p:spPr>
          <a:xfrm>
            <a:off x="1371600" y="5029200"/>
            <a:ext cx="6400800" cy="1371600"/>
          </a:xfrm>
        </p:spPr>
        <p:txBody>
          <a:bodyPr/>
          <a:lstStyle/>
          <a:p>
            <a:endParaRPr lang="en-US" dirty="0" smtClean="0"/>
          </a:p>
          <a:p>
            <a:pPr algn="ctr"/>
            <a:r>
              <a:rPr lang="en-US" dirty="0" smtClean="0"/>
              <a:t>The Basic Units of Life are CELLS!</a:t>
            </a:r>
          </a:p>
          <a:p>
            <a:endParaRPr lang="en-US" dirty="0"/>
          </a:p>
        </p:txBody>
      </p:sp>
      <p:pic>
        <p:nvPicPr>
          <p:cNvPr id="4" name="Picture 3" descr="http://www.praxismh.ca/images/kits/animal%20cell.jpg"/>
          <p:cNvPicPr/>
          <p:nvPr/>
        </p:nvPicPr>
        <p:blipFill>
          <a:blip r:embed="rId4" cstate="print"/>
          <a:srcRect/>
          <a:stretch>
            <a:fillRect/>
          </a:stretch>
        </p:blipFill>
        <p:spPr bwMode="auto">
          <a:xfrm>
            <a:off x="2209800" y="2438401"/>
            <a:ext cx="4648200" cy="2514600"/>
          </a:xfrm>
          <a:prstGeom prst="rect">
            <a:avLst/>
          </a:prstGeom>
          <a:noFill/>
          <a:ln w="9525">
            <a:noFill/>
            <a:miter lim="800000"/>
            <a:headEnd/>
            <a:tailEnd/>
          </a:ln>
        </p:spPr>
      </p:pic>
      <p:pic>
        <p:nvPicPr>
          <p:cNvPr id="6" name="~PP2171.WAV">
            <a:hlinkClick r:id="" action="ppaction://media"/>
          </p:cNvPr>
          <p:cNvPicPr>
            <a:picLocks noRot="1" noChangeAspect="1"/>
          </p:cNvPicPr>
          <p:nvPr>
            <a:wavAudioFile r:embed="rId1" name="~PP2171.WAV"/>
          </p:nvPr>
        </p:nvPicPr>
        <p:blipFill>
          <a:blip r:embed="rId5" cstate="print"/>
          <a:stretch>
            <a:fillRect/>
          </a:stretch>
        </p:blipFill>
        <p:spPr>
          <a:xfrm>
            <a:off x="8696325" y="6410325"/>
            <a:ext cx="304800" cy="304800"/>
          </a:xfrm>
          <a:prstGeom prst="rect">
            <a:avLst/>
          </a:prstGeom>
        </p:spPr>
      </p:pic>
    </p:spTree>
  </p:cSld>
  <p:clrMapOvr>
    <a:masterClrMapping/>
  </p:clrMapOvr>
  <p:transition spd="slow"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Organelles</a:t>
            </a:r>
            <a:endParaRPr lang="en-US" b="1" dirty="0"/>
          </a:p>
        </p:txBody>
      </p:sp>
      <p:sp>
        <p:nvSpPr>
          <p:cNvPr id="4" name="Text Placeholder 3"/>
          <p:cNvSpPr>
            <a:spLocks noGrp="1"/>
          </p:cNvSpPr>
          <p:nvPr>
            <p:ph type="body" idx="1"/>
          </p:nvPr>
        </p:nvSpPr>
        <p:spPr/>
        <p:txBody>
          <a:bodyPr/>
          <a:lstStyle/>
          <a:p>
            <a:r>
              <a:rPr lang="en-US" dirty="0" smtClean="0"/>
              <a:t>Nucleus</a:t>
            </a:r>
            <a:endParaRPr lang="en-US" dirty="0"/>
          </a:p>
        </p:txBody>
      </p:sp>
      <p:sp>
        <p:nvSpPr>
          <p:cNvPr id="5" name="Text Placeholder 4"/>
          <p:cNvSpPr>
            <a:spLocks noGrp="1"/>
          </p:cNvSpPr>
          <p:nvPr>
            <p:ph type="body" sz="half" idx="3"/>
          </p:nvPr>
        </p:nvSpPr>
        <p:spPr/>
        <p:txBody>
          <a:bodyPr/>
          <a:lstStyle/>
          <a:p>
            <a:r>
              <a:rPr lang="en-US" dirty="0" smtClean="0"/>
              <a:t>Chloroplasts</a:t>
            </a:r>
            <a:endParaRPr lang="en-US" dirty="0"/>
          </a:p>
        </p:txBody>
      </p:sp>
      <p:pic>
        <p:nvPicPr>
          <p:cNvPr id="2050" name="Picture 2"/>
          <p:cNvPicPr>
            <a:picLocks noGrp="1" noChangeAspect="1" noChangeArrowheads="1"/>
          </p:cNvPicPr>
          <p:nvPr>
            <p:ph sz="quarter" idx="2"/>
          </p:nvPr>
        </p:nvPicPr>
        <p:blipFill>
          <a:blip r:embed="rId3" cstate="print"/>
          <a:srcRect/>
          <a:stretch>
            <a:fillRect/>
          </a:stretch>
        </p:blipFill>
        <p:spPr bwMode="auto">
          <a:xfrm>
            <a:off x="457200" y="2819400"/>
            <a:ext cx="2972594" cy="3505200"/>
          </a:xfrm>
          <a:prstGeom prst="rect">
            <a:avLst/>
          </a:prstGeom>
          <a:noFill/>
          <a:ln w="9525">
            <a:noFill/>
            <a:miter lim="800000"/>
            <a:headEnd/>
            <a:tailEnd/>
          </a:ln>
        </p:spPr>
      </p:pic>
      <p:pic>
        <p:nvPicPr>
          <p:cNvPr id="2051" name="Picture 3"/>
          <p:cNvPicPr>
            <a:picLocks noGrp="1" noChangeAspect="1" noChangeArrowheads="1"/>
          </p:cNvPicPr>
          <p:nvPr>
            <p:ph sz="quarter" idx="4"/>
          </p:nvPr>
        </p:nvPicPr>
        <p:blipFill>
          <a:blip r:embed="rId4" cstate="print"/>
          <a:srcRect/>
          <a:stretch>
            <a:fillRect/>
          </a:stretch>
        </p:blipFill>
        <p:spPr bwMode="auto">
          <a:xfrm>
            <a:off x="4645025" y="2922191"/>
            <a:ext cx="4041775" cy="3031331"/>
          </a:xfrm>
          <a:prstGeom prst="rect">
            <a:avLst/>
          </a:prstGeom>
          <a:noFill/>
          <a:ln w="9525">
            <a:noFill/>
            <a:miter lim="800000"/>
            <a:headEnd/>
            <a:tailEnd/>
          </a:ln>
        </p:spPr>
      </p:pic>
      <p:pic>
        <p:nvPicPr>
          <p:cNvPr id="8" name="~PP2826.WAV">
            <a:hlinkClick r:id="" action="ppaction://media"/>
          </p:cNvPr>
          <p:cNvPicPr>
            <a:picLocks noRot="1" noChangeAspect="1"/>
          </p:cNvPicPr>
          <p:nvPr>
            <a:wavAudioFile r:embed="rId1" name="~PP2826.WAV"/>
          </p:nvPr>
        </p:nvPicPr>
        <p:blipFill>
          <a:blip r:embed="rId5" cstate="print"/>
          <a:stretch>
            <a:fillRect/>
          </a:stretch>
        </p:blipFill>
        <p:spPr>
          <a:xfrm>
            <a:off x="8696325" y="6410325"/>
            <a:ext cx="304800" cy="304800"/>
          </a:xfrm>
          <a:prstGeom prst="rect">
            <a:avLst/>
          </a:prstGeom>
        </p:spPr>
      </p:pic>
    </p:spTree>
  </p:cSld>
  <p:clrMapOvr>
    <a:masterClrMapping/>
  </p:clrMapOvr>
  <p:transition advTm="18000">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Organelles</a:t>
            </a:r>
            <a:endParaRPr lang="en-US" b="1" dirty="0"/>
          </a:p>
        </p:txBody>
      </p:sp>
      <p:sp>
        <p:nvSpPr>
          <p:cNvPr id="3" name="Text Placeholder 2"/>
          <p:cNvSpPr>
            <a:spLocks noGrp="1"/>
          </p:cNvSpPr>
          <p:nvPr>
            <p:ph type="body" idx="1"/>
          </p:nvPr>
        </p:nvSpPr>
        <p:spPr/>
        <p:txBody>
          <a:bodyPr/>
          <a:lstStyle/>
          <a:p>
            <a:r>
              <a:rPr lang="en-US" dirty="0" smtClean="0"/>
              <a:t>Ribosome</a:t>
            </a:r>
            <a:endParaRPr lang="en-US" dirty="0"/>
          </a:p>
        </p:txBody>
      </p:sp>
      <p:sp>
        <p:nvSpPr>
          <p:cNvPr id="4" name="Text Placeholder 3"/>
          <p:cNvSpPr>
            <a:spLocks noGrp="1"/>
          </p:cNvSpPr>
          <p:nvPr>
            <p:ph type="body" sz="half" idx="3"/>
          </p:nvPr>
        </p:nvSpPr>
        <p:spPr/>
        <p:txBody>
          <a:bodyPr/>
          <a:lstStyle/>
          <a:p>
            <a:r>
              <a:rPr lang="en-US" dirty="0" smtClean="0"/>
              <a:t>Golgi Complex</a:t>
            </a:r>
            <a:endParaRPr lang="en-US" dirty="0"/>
          </a:p>
        </p:txBody>
      </p:sp>
      <p:pic>
        <p:nvPicPr>
          <p:cNvPr id="3074" name="Picture 2"/>
          <p:cNvPicPr>
            <a:picLocks noGrp="1" noChangeAspect="1" noChangeArrowheads="1"/>
          </p:cNvPicPr>
          <p:nvPr>
            <p:ph sz="quarter" idx="2"/>
          </p:nvPr>
        </p:nvPicPr>
        <p:blipFill>
          <a:blip r:embed="rId3" cstate="print"/>
          <a:srcRect/>
          <a:stretch>
            <a:fillRect/>
          </a:stretch>
        </p:blipFill>
        <p:spPr bwMode="auto">
          <a:xfrm>
            <a:off x="609600" y="2590800"/>
            <a:ext cx="3010694" cy="3352800"/>
          </a:xfrm>
          <a:prstGeom prst="rect">
            <a:avLst/>
          </a:prstGeom>
          <a:noFill/>
          <a:ln w="9525">
            <a:noFill/>
            <a:miter lim="800000"/>
            <a:headEnd/>
            <a:tailEnd/>
          </a:ln>
        </p:spPr>
      </p:pic>
      <p:pic>
        <p:nvPicPr>
          <p:cNvPr id="3075" name="Picture 3"/>
          <p:cNvPicPr>
            <a:picLocks noGrp="1" noChangeAspect="1" noChangeArrowheads="1"/>
          </p:cNvPicPr>
          <p:nvPr>
            <p:ph sz="quarter" idx="4"/>
          </p:nvPr>
        </p:nvPicPr>
        <p:blipFill>
          <a:blip r:embed="rId4" cstate="print"/>
          <a:srcRect/>
          <a:stretch>
            <a:fillRect/>
          </a:stretch>
        </p:blipFill>
        <p:spPr bwMode="auto">
          <a:xfrm>
            <a:off x="4913312" y="2514600"/>
            <a:ext cx="3505200" cy="3429000"/>
          </a:xfrm>
          <a:prstGeom prst="rect">
            <a:avLst/>
          </a:prstGeom>
          <a:noFill/>
          <a:ln w="9525">
            <a:noFill/>
            <a:miter lim="800000"/>
            <a:headEnd/>
            <a:tailEnd/>
          </a:ln>
        </p:spPr>
      </p:pic>
      <p:pic>
        <p:nvPicPr>
          <p:cNvPr id="9" name="~PP688.WAV">
            <a:hlinkClick r:id="" action="ppaction://media"/>
          </p:cNvPr>
          <p:cNvPicPr>
            <a:picLocks noRot="1" noChangeAspect="1"/>
          </p:cNvPicPr>
          <p:nvPr>
            <a:wavAudioFile r:embed="rId1" name="~PP688.WAV"/>
          </p:nvPr>
        </p:nvPicPr>
        <p:blipFill>
          <a:blip r:embed="rId5" cstate="print"/>
          <a:stretch>
            <a:fillRect/>
          </a:stretch>
        </p:blipFill>
        <p:spPr>
          <a:xfrm>
            <a:off x="8696325" y="6410325"/>
            <a:ext cx="304800" cy="304800"/>
          </a:xfrm>
          <a:prstGeom prst="rect">
            <a:avLst/>
          </a:prstGeom>
        </p:spPr>
      </p:pic>
    </p:spTree>
  </p:cSld>
  <p:clrMapOvr>
    <a:masterClrMapping/>
  </p:clrMapOvr>
  <p:transition advTm="22000">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Organelles</a:t>
            </a:r>
            <a:endParaRPr lang="en-US" b="1" dirty="0"/>
          </a:p>
        </p:txBody>
      </p:sp>
      <p:sp>
        <p:nvSpPr>
          <p:cNvPr id="3" name="Text Placeholder 2"/>
          <p:cNvSpPr>
            <a:spLocks noGrp="1"/>
          </p:cNvSpPr>
          <p:nvPr>
            <p:ph type="body" idx="1"/>
          </p:nvPr>
        </p:nvSpPr>
        <p:spPr/>
        <p:txBody>
          <a:bodyPr/>
          <a:lstStyle/>
          <a:p>
            <a:r>
              <a:rPr lang="en-US" dirty="0" smtClean="0"/>
              <a:t>Endoplasmic Reticulum</a:t>
            </a:r>
            <a:endParaRPr lang="en-US" dirty="0"/>
          </a:p>
        </p:txBody>
      </p:sp>
      <p:sp>
        <p:nvSpPr>
          <p:cNvPr id="4" name="Text Placeholder 3"/>
          <p:cNvSpPr>
            <a:spLocks noGrp="1"/>
          </p:cNvSpPr>
          <p:nvPr>
            <p:ph type="body" sz="half" idx="3"/>
          </p:nvPr>
        </p:nvSpPr>
        <p:spPr/>
        <p:txBody>
          <a:bodyPr/>
          <a:lstStyle/>
          <a:p>
            <a:r>
              <a:rPr lang="en-US" dirty="0" smtClean="0"/>
              <a:t>Vacuole</a:t>
            </a:r>
            <a:endParaRPr lang="en-US" dirty="0"/>
          </a:p>
        </p:txBody>
      </p:sp>
      <p:pic>
        <p:nvPicPr>
          <p:cNvPr id="4098" name="Picture 2"/>
          <p:cNvPicPr>
            <a:picLocks noGrp="1" noChangeAspect="1" noChangeArrowheads="1"/>
          </p:cNvPicPr>
          <p:nvPr>
            <p:ph sz="quarter" idx="2"/>
          </p:nvPr>
        </p:nvPicPr>
        <p:blipFill>
          <a:blip r:embed="rId3" cstate="print"/>
          <a:srcRect/>
          <a:stretch>
            <a:fillRect/>
          </a:stretch>
        </p:blipFill>
        <p:spPr bwMode="auto">
          <a:xfrm>
            <a:off x="533400" y="2743200"/>
            <a:ext cx="3352800" cy="3276599"/>
          </a:xfrm>
          <a:prstGeom prst="rect">
            <a:avLst/>
          </a:prstGeom>
          <a:noFill/>
          <a:ln w="9525">
            <a:noFill/>
            <a:miter lim="800000"/>
            <a:headEnd/>
            <a:tailEnd/>
          </a:ln>
        </p:spPr>
      </p:pic>
      <p:pic>
        <p:nvPicPr>
          <p:cNvPr id="4099" name="Picture 3"/>
          <p:cNvPicPr>
            <a:picLocks noGrp="1" noChangeAspect="1" noChangeArrowheads="1"/>
          </p:cNvPicPr>
          <p:nvPr>
            <p:ph sz="quarter" idx="4"/>
          </p:nvPr>
        </p:nvPicPr>
        <p:blipFill>
          <a:blip r:embed="rId4" cstate="print"/>
          <a:srcRect/>
          <a:stretch>
            <a:fillRect/>
          </a:stretch>
        </p:blipFill>
        <p:spPr bwMode="auto">
          <a:xfrm>
            <a:off x="4800600" y="2590800"/>
            <a:ext cx="3581400" cy="3352800"/>
          </a:xfrm>
          <a:prstGeom prst="rect">
            <a:avLst/>
          </a:prstGeom>
          <a:noFill/>
          <a:ln w="9525">
            <a:noFill/>
            <a:miter lim="800000"/>
            <a:headEnd/>
            <a:tailEnd/>
          </a:ln>
        </p:spPr>
      </p:pic>
      <p:pic>
        <p:nvPicPr>
          <p:cNvPr id="9" name="~PP3081.WAV">
            <a:hlinkClick r:id="" action="ppaction://media"/>
          </p:cNvPr>
          <p:cNvPicPr>
            <a:picLocks noRot="1" noChangeAspect="1"/>
          </p:cNvPicPr>
          <p:nvPr>
            <a:wavAudioFile r:embed="rId1" name="~PP3081.WAV"/>
          </p:nvPr>
        </p:nvPicPr>
        <p:blipFill>
          <a:blip r:embed="rId5" cstate="print"/>
          <a:stretch>
            <a:fillRect/>
          </a:stretch>
        </p:blipFill>
        <p:spPr>
          <a:xfrm>
            <a:off x="8696325" y="6410325"/>
            <a:ext cx="304800" cy="304800"/>
          </a:xfrm>
          <a:prstGeom prst="rect">
            <a:avLst/>
          </a:prstGeom>
        </p:spPr>
      </p:pic>
    </p:spTree>
  </p:cSld>
  <p:clrMapOvr>
    <a:masterClrMapping/>
  </p:clrMapOvr>
  <p:transition advTm="26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Organelles</a:t>
            </a:r>
            <a:endParaRPr lang="en-US" b="1" dirty="0"/>
          </a:p>
        </p:txBody>
      </p:sp>
      <p:sp>
        <p:nvSpPr>
          <p:cNvPr id="3" name="Text Placeholder 2"/>
          <p:cNvSpPr>
            <a:spLocks noGrp="1"/>
          </p:cNvSpPr>
          <p:nvPr>
            <p:ph type="body" idx="1"/>
          </p:nvPr>
        </p:nvSpPr>
        <p:spPr/>
        <p:txBody>
          <a:bodyPr/>
          <a:lstStyle/>
          <a:p>
            <a:r>
              <a:rPr lang="en-US" dirty="0" smtClean="0"/>
              <a:t>Mitochondria</a:t>
            </a:r>
            <a:endParaRPr lang="en-US" dirty="0"/>
          </a:p>
        </p:txBody>
      </p:sp>
      <p:sp>
        <p:nvSpPr>
          <p:cNvPr id="4" name="Text Placeholder 3"/>
          <p:cNvSpPr>
            <a:spLocks noGrp="1"/>
          </p:cNvSpPr>
          <p:nvPr>
            <p:ph type="body" sz="half" idx="3"/>
          </p:nvPr>
        </p:nvSpPr>
        <p:spPr/>
        <p:txBody>
          <a:bodyPr/>
          <a:lstStyle/>
          <a:p>
            <a:r>
              <a:rPr lang="en-US" dirty="0" err="1" smtClean="0"/>
              <a:t>Lysosome</a:t>
            </a:r>
            <a:endParaRPr lang="en-US" dirty="0"/>
          </a:p>
        </p:txBody>
      </p:sp>
      <p:pic>
        <p:nvPicPr>
          <p:cNvPr id="5123" name="Picture 3"/>
          <p:cNvPicPr>
            <a:picLocks noGrp="1" noChangeAspect="1" noChangeArrowheads="1"/>
          </p:cNvPicPr>
          <p:nvPr>
            <p:ph sz="quarter" idx="2"/>
          </p:nvPr>
        </p:nvPicPr>
        <p:blipFill>
          <a:blip r:embed="rId3" cstate="print"/>
          <a:srcRect/>
          <a:stretch>
            <a:fillRect/>
          </a:stretch>
        </p:blipFill>
        <p:spPr bwMode="auto">
          <a:xfrm>
            <a:off x="609601" y="2590800"/>
            <a:ext cx="2748756" cy="3505199"/>
          </a:xfrm>
          <a:prstGeom prst="rect">
            <a:avLst/>
          </a:prstGeom>
          <a:noFill/>
          <a:ln w="9525">
            <a:noFill/>
            <a:miter lim="800000"/>
            <a:headEnd/>
            <a:tailEnd/>
          </a:ln>
        </p:spPr>
      </p:pic>
      <p:pic>
        <p:nvPicPr>
          <p:cNvPr id="5124" name="Picture 4"/>
          <p:cNvPicPr>
            <a:picLocks noGrp="1" noChangeAspect="1" noChangeArrowheads="1"/>
          </p:cNvPicPr>
          <p:nvPr>
            <p:ph sz="quarter" idx="4"/>
          </p:nvPr>
        </p:nvPicPr>
        <p:blipFill>
          <a:blip r:embed="rId4" cstate="print"/>
          <a:srcRect/>
          <a:stretch>
            <a:fillRect/>
          </a:stretch>
        </p:blipFill>
        <p:spPr bwMode="auto">
          <a:xfrm>
            <a:off x="4724400" y="2743200"/>
            <a:ext cx="2895600" cy="3200400"/>
          </a:xfrm>
          <a:prstGeom prst="rect">
            <a:avLst/>
          </a:prstGeom>
          <a:noFill/>
          <a:ln w="9525">
            <a:noFill/>
            <a:miter lim="800000"/>
            <a:headEnd/>
            <a:tailEnd/>
          </a:ln>
        </p:spPr>
      </p:pic>
      <p:pic>
        <p:nvPicPr>
          <p:cNvPr id="9" name="~PP1520.WAV">
            <a:hlinkClick r:id="" action="ppaction://media"/>
          </p:cNvPr>
          <p:cNvPicPr>
            <a:picLocks noRot="1" noChangeAspect="1"/>
          </p:cNvPicPr>
          <p:nvPr>
            <a:wavAudioFile r:embed="rId1" name="~PP1520.WAV"/>
          </p:nvPr>
        </p:nvPicPr>
        <p:blipFill>
          <a:blip r:embed="rId5" cstate="print"/>
          <a:stretch>
            <a:fillRect/>
          </a:stretch>
        </p:blipFill>
        <p:spPr>
          <a:xfrm>
            <a:off x="8696325" y="6410325"/>
            <a:ext cx="304800" cy="304800"/>
          </a:xfrm>
          <a:prstGeom prst="rect">
            <a:avLst/>
          </a:prstGeom>
        </p:spPr>
      </p:pic>
    </p:spTree>
  </p:cSld>
  <p:clrMapOvr>
    <a:masterClrMapping/>
  </p:clrMapOvr>
  <p:transition advTm="22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143000"/>
            <a:ext cx="8229600" cy="2743200"/>
          </a:xfrm>
        </p:spPr>
        <p:txBody>
          <a:bodyPr>
            <a:noAutofit/>
          </a:bodyPr>
          <a:lstStyle/>
          <a:p>
            <a:pPr algn="ctr"/>
            <a:r>
              <a:rPr lang="en-US" sz="4000" b="1" dirty="0" smtClean="0"/>
              <a:t>Click on the Following Links:</a:t>
            </a:r>
            <a:br>
              <a:rPr lang="en-US" sz="4000" b="1" dirty="0" smtClean="0"/>
            </a:br>
            <a:r>
              <a:rPr lang="en-US" sz="4000" b="1" u="sng" dirty="0" smtClean="0"/>
              <a:t>Link 1</a:t>
            </a:r>
            <a:r>
              <a:rPr lang="en-US" sz="4000" b="1" dirty="0" smtClean="0"/>
              <a:t/>
            </a:r>
            <a:br>
              <a:rPr lang="en-US" sz="4000" b="1" dirty="0" smtClean="0"/>
            </a:br>
            <a:r>
              <a:rPr lang="en-US" sz="4000" b="1" u="sng" dirty="0" smtClean="0"/>
              <a:t>Link 2</a:t>
            </a:r>
            <a:r>
              <a:rPr lang="en-US" sz="4000" b="1" dirty="0" smtClean="0"/>
              <a:t/>
            </a:r>
            <a:br>
              <a:rPr lang="en-US" sz="4000" b="1" dirty="0" smtClean="0"/>
            </a:br>
            <a:endParaRPr lang="en-US" sz="4000" b="1" dirty="0"/>
          </a:p>
        </p:txBody>
      </p:sp>
      <p:pic>
        <p:nvPicPr>
          <p:cNvPr id="9" name="Content Placeholder 8" descr="animal%20&amp;%20plant%20cells.jpg"/>
          <p:cNvPicPr>
            <a:picLocks noGrp="1" noChangeAspect="1"/>
          </p:cNvPicPr>
          <p:nvPr>
            <p:ph idx="1"/>
          </p:nvPr>
        </p:nvPicPr>
        <p:blipFill>
          <a:blip r:embed="rId3" cstate="print"/>
          <a:stretch>
            <a:fillRect/>
          </a:stretch>
        </p:blipFill>
        <p:spPr>
          <a:xfrm>
            <a:off x="1371600" y="3200400"/>
            <a:ext cx="6553200" cy="2819399"/>
          </a:xfrm>
        </p:spPr>
      </p:pic>
      <p:pic>
        <p:nvPicPr>
          <p:cNvPr id="6" name="~PP2188.WAV">
            <a:hlinkClick r:id="" action="ppaction://media"/>
          </p:cNvPr>
          <p:cNvPicPr>
            <a:picLocks noRot="1" noChangeAspect="1"/>
          </p:cNvPicPr>
          <p:nvPr>
            <a:wavAudioFile r:embed="rId1" name="~PP2188.WAV"/>
          </p:nvPr>
        </p:nvPicPr>
        <p:blipFill>
          <a:blip r:embed="rId4" cstate="print"/>
          <a:stretch>
            <a:fillRect/>
          </a:stretch>
        </p:blipFill>
        <p:spPr>
          <a:xfrm>
            <a:off x="8696325" y="6410325"/>
            <a:ext cx="304800" cy="304800"/>
          </a:xfrm>
          <a:prstGeom prst="rect">
            <a:avLst/>
          </a:prstGeom>
        </p:spPr>
      </p:pic>
    </p:spTree>
  </p:cSld>
  <p:clrMapOvr>
    <a:masterClrMapping/>
  </p:clrMapOvr>
  <p:transition advTm="8000">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09600"/>
            <a:ext cx="7772400" cy="1524000"/>
          </a:xfrm>
        </p:spPr>
        <p:txBody>
          <a:bodyPr/>
          <a:lstStyle/>
          <a:p>
            <a:pPr algn="ctr"/>
            <a:r>
              <a:rPr lang="en-US" sz="4800" dirty="0" smtClean="0"/>
              <a:t>The End</a:t>
            </a:r>
            <a:br>
              <a:rPr lang="en-US" sz="4800" dirty="0" smtClean="0"/>
            </a:br>
            <a:r>
              <a:rPr lang="en-US" sz="4800" dirty="0" smtClean="0"/>
              <a:t>Thank You for Watching</a:t>
            </a:r>
            <a:endParaRPr lang="en-US" sz="4800" dirty="0"/>
          </a:p>
        </p:txBody>
      </p:sp>
      <p:sp>
        <p:nvSpPr>
          <p:cNvPr id="3" name="Text Placeholder 2"/>
          <p:cNvSpPr>
            <a:spLocks noGrp="1"/>
          </p:cNvSpPr>
          <p:nvPr>
            <p:ph type="body" idx="1"/>
          </p:nvPr>
        </p:nvSpPr>
        <p:spPr>
          <a:xfrm>
            <a:off x="530352" y="2133600"/>
            <a:ext cx="7772400" cy="1447800"/>
          </a:xfrm>
        </p:spPr>
        <p:txBody>
          <a:bodyPr>
            <a:normAutofit/>
          </a:bodyPr>
          <a:lstStyle/>
          <a:p>
            <a:pPr algn="ctr"/>
            <a:r>
              <a:rPr lang="en-US" sz="3600" dirty="0" smtClean="0"/>
              <a:t>Coming Soon</a:t>
            </a:r>
          </a:p>
          <a:p>
            <a:pPr algn="ctr"/>
            <a:r>
              <a:rPr lang="en-US" sz="3600" dirty="0" smtClean="0"/>
              <a:t>The Cell in Action</a:t>
            </a:r>
          </a:p>
          <a:p>
            <a:pPr algn="ctr"/>
            <a:endParaRPr lang="en-US" sz="4800" dirty="0"/>
          </a:p>
        </p:txBody>
      </p:sp>
      <p:pic>
        <p:nvPicPr>
          <p:cNvPr id="8194" name="Picture 2"/>
          <p:cNvPicPr>
            <a:picLocks noChangeAspect="1" noChangeArrowheads="1"/>
          </p:cNvPicPr>
          <p:nvPr/>
        </p:nvPicPr>
        <p:blipFill>
          <a:blip r:embed="rId3" cstate="print"/>
          <a:srcRect/>
          <a:stretch>
            <a:fillRect/>
          </a:stretch>
        </p:blipFill>
        <p:spPr bwMode="auto">
          <a:xfrm>
            <a:off x="304800" y="3352800"/>
            <a:ext cx="8458199" cy="3276600"/>
          </a:xfrm>
          <a:prstGeom prst="rect">
            <a:avLst/>
          </a:prstGeom>
          <a:noFill/>
          <a:ln w="9525">
            <a:noFill/>
            <a:miter lim="800000"/>
            <a:headEnd/>
            <a:tailEnd/>
          </a:ln>
        </p:spPr>
      </p:pic>
      <p:pic>
        <p:nvPicPr>
          <p:cNvPr id="6" name="~PP3308.WAV">
            <a:hlinkClick r:id="" action="ppaction://media"/>
          </p:cNvPr>
          <p:cNvPicPr>
            <a:picLocks noRot="1" noChangeAspect="1"/>
          </p:cNvPicPr>
          <p:nvPr>
            <a:wavAudioFile r:embed="rId1" name="~PP3308.WAV"/>
          </p:nvPr>
        </p:nvPicPr>
        <p:blipFill>
          <a:blip r:embed="rId4" cstate="print"/>
          <a:stretch>
            <a:fillRect/>
          </a:stretch>
        </p:blipFill>
        <p:spPr>
          <a:xfrm>
            <a:off x="8696325" y="6410325"/>
            <a:ext cx="304800" cy="304800"/>
          </a:xfrm>
          <a:prstGeom prst="rect">
            <a:avLst/>
          </a:prstGeom>
        </p:spPr>
      </p:pic>
    </p:spTree>
  </p:cSld>
  <p:clrMapOvr>
    <a:masterClrMapping/>
  </p:clrMapOvr>
  <p:transition advTm="9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Characteristics of Living Things</a:t>
            </a:r>
            <a:br>
              <a:rPr lang="en-US" dirty="0" smtClean="0"/>
            </a:br>
            <a:endParaRPr lang="en-US" dirty="0"/>
          </a:p>
        </p:txBody>
      </p:sp>
      <p:sp>
        <p:nvSpPr>
          <p:cNvPr id="5" name="Text Placeholder 4"/>
          <p:cNvSpPr>
            <a:spLocks noGrp="1"/>
          </p:cNvSpPr>
          <p:nvPr>
            <p:ph type="body" idx="1"/>
          </p:nvPr>
        </p:nvSpPr>
        <p:spPr/>
        <p:txBody>
          <a:bodyPr/>
          <a:lstStyle/>
          <a:p>
            <a:endParaRPr lang="en-US" dirty="0"/>
          </a:p>
        </p:txBody>
      </p:sp>
      <p:sp>
        <p:nvSpPr>
          <p:cNvPr id="6" name="Text Placeholder 5"/>
          <p:cNvSpPr>
            <a:spLocks noGrp="1"/>
          </p:cNvSpPr>
          <p:nvPr>
            <p:ph type="body" sz="half" idx="3"/>
          </p:nvPr>
        </p:nvSpPr>
        <p:spPr/>
        <p:txBody>
          <a:bodyPr/>
          <a:lstStyle/>
          <a:p>
            <a:endParaRPr lang="en-US"/>
          </a:p>
        </p:txBody>
      </p:sp>
      <p:sp>
        <p:nvSpPr>
          <p:cNvPr id="3" name="Content Placeholder 2"/>
          <p:cNvSpPr>
            <a:spLocks noGrp="1"/>
          </p:cNvSpPr>
          <p:nvPr>
            <p:ph sz="quarter" idx="2"/>
          </p:nvPr>
        </p:nvSpPr>
        <p:spPr/>
        <p:txBody>
          <a:bodyPr>
            <a:normAutofit/>
          </a:bodyPr>
          <a:lstStyle/>
          <a:p>
            <a:r>
              <a:rPr lang="en-US" sz="2400" dirty="0" smtClean="0"/>
              <a:t>Have cells                                       </a:t>
            </a:r>
          </a:p>
          <a:p>
            <a:r>
              <a:rPr lang="en-US" sz="2400" dirty="0" smtClean="0"/>
              <a:t>Sense change</a:t>
            </a:r>
          </a:p>
          <a:p>
            <a:r>
              <a:rPr lang="en-US" sz="2400" dirty="0" smtClean="0"/>
              <a:t>Can respond to change</a:t>
            </a:r>
          </a:p>
          <a:p>
            <a:r>
              <a:rPr lang="en-US" sz="2400" dirty="0" smtClean="0"/>
              <a:t>Reproduce</a:t>
            </a:r>
          </a:p>
          <a:p>
            <a:r>
              <a:rPr lang="en-US" sz="2400" dirty="0" smtClean="0"/>
              <a:t>Have DNA</a:t>
            </a:r>
          </a:p>
          <a:p>
            <a:r>
              <a:rPr lang="en-US" sz="2400" dirty="0" smtClean="0"/>
              <a:t>Use energy</a:t>
            </a:r>
          </a:p>
          <a:p>
            <a:r>
              <a:rPr lang="en-US" sz="2400" dirty="0" smtClean="0"/>
              <a:t>Grow and develop</a:t>
            </a:r>
            <a:endParaRPr lang="en-US" sz="2400" dirty="0"/>
          </a:p>
        </p:txBody>
      </p:sp>
      <p:pic>
        <p:nvPicPr>
          <p:cNvPr id="1027" name="Picture 3"/>
          <p:cNvPicPr>
            <a:picLocks noGrp="1" noChangeAspect="1" noChangeArrowheads="1"/>
          </p:cNvPicPr>
          <p:nvPr>
            <p:ph sz="quarter" idx="4"/>
          </p:nvPr>
        </p:nvPicPr>
        <p:blipFill>
          <a:blip r:embed="rId4" cstate="print"/>
          <a:srcRect/>
          <a:stretch>
            <a:fillRect/>
          </a:stretch>
        </p:blipFill>
        <p:spPr bwMode="auto">
          <a:xfrm>
            <a:off x="4724400" y="1905000"/>
            <a:ext cx="3886200" cy="3400425"/>
          </a:xfrm>
          <a:prstGeom prst="rect">
            <a:avLst/>
          </a:prstGeom>
          <a:noFill/>
          <a:ln w="9525">
            <a:noFill/>
            <a:miter lim="800000"/>
            <a:headEnd/>
            <a:tailEnd/>
          </a:ln>
          <a:effectLst/>
        </p:spPr>
      </p:pic>
      <p:pic>
        <p:nvPicPr>
          <p:cNvPr id="8" name="~PP3287.WAV">
            <a:hlinkClick r:id="" action="ppaction://media"/>
          </p:cNvPr>
          <p:cNvPicPr>
            <a:picLocks noRot="1" noChangeAspect="1"/>
          </p:cNvPicPr>
          <p:nvPr>
            <a:wavAudioFile r:embed="rId1" name="~PP3287.WAV"/>
          </p:nvPr>
        </p:nvPicPr>
        <p:blipFill>
          <a:blip r:embed="rId5" cstate="print"/>
          <a:stretch>
            <a:fillRect/>
          </a:stretch>
        </p:blipFill>
        <p:spPr>
          <a:xfrm>
            <a:off x="8696325" y="6410325"/>
            <a:ext cx="304800" cy="304800"/>
          </a:xfrm>
          <a:prstGeom prst="rect">
            <a:avLst/>
          </a:prstGeom>
        </p:spPr>
      </p:pic>
    </p:spTree>
  </p:cSld>
  <p:clrMapOvr>
    <a:masterClrMapping/>
  </p:clrMapOvr>
  <p:transition advTm="17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ROBERT HOOKE</a:t>
            </a:r>
            <a:endParaRPr lang="en-US" dirty="0"/>
          </a:p>
        </p:txBody>
      </p:sp>
      <p:sp>
        <p:nvSpPr>
          <p:cNvPr id="3" name="Text Placeholder 2"/>
          <p:cNvSpPr>
            <a:spLocks noGrp="1"/>
          </p:cNvSpPr>
          <p:nvPr>
            <p:ph type="body" idx="1"/>
          </p:nvPr>
        </p:nvSpPr>
        <p:spPr>
          <a:xfrm>
            <a:off x="457200" y="1676400"/>
            <a:ext cx="4040188" cy="838200"/>
          </a:xfrm>
        </p:spPr>
        <p:txBody>
          <a:bodyPr>
            <a:normAutofit/>
          </a:bodyPr>
          <a:lstStyle/>
          <a:p>
            <a:pPr algn="ctr"/>
            <a:r>
              <a:rPr lang="en-US" sz="3600" dirty="0" smtClean="0"/>
              <a:t>17</a:t>
            </a:r>
            <a:r>
              <a:rPr lang="en-US" sz="3600" baseline="30000" dirty="0" smtClean="0"/>
              <a:t>th</a:t>
            </a:r>
            <a:r>
              <a:rPr lang="en-US" sz="3600" dirty="0" smtClean="0"/>
              <a:t> Century Man</a:t>
            </a:r>
            <a:endParaRPr lang="en-US" sz="3600" dirty="0"/>
          </a:p>
        </p:txBody>
      </p:sp>
      <p:sp>
        <p:nvSpPr>
          <p:cNvPr id="4" name="Text Placeholder 3"/>
          <p:cNvSpPr>
            <a:spLocks noGrp="1"/>
          </p:cNvSpPr>
          <p:nvPr>
            <p:ph type="body" sz="half" idx="3"/>
          </p:nvPr>
        </p:nvSpPr>
        <p:spPr>
          <a:xfrm>
            <a:off x="4645025" y="1859757"/>
            <a:ext cx="4041775" cy="502443"/>
          </a:xfrm>
        </p:spPr>
        <p:txBody>
          <a:bodyPr>
            <a:noAutofit/>
          </a:bodyPr>
          <a:lstStyle/>
          <a:p>
            <a:r>
              <a:rPr lang="en-US" sz="3200" dirty="0" smtClean="0"/>
              <a:t>Scientific Innovator</a:t>
            </a:r>
            <a:endParaRPr lang="en-US" sz="3200" dirty="0"/>
          </a:p>
        </p:txBody>
      </p:sp>
      <p:pic>
        <p:nvPicPr>
          <p:cNvPr id="2050" name="Picture 2"/>
          <p:cNvPicPr>
            <a:picLocks noGrp="1" noChangeAspect="1" noChangeArrowheads="1"/>
          </p:cNvPicPr>
          <p:nvPr>
            <p:ph sz="quarter" idx="2"/>
          </p:nvPr>
        </p:nvPicPr>
        <p:blipFill>
          <a:blip r:embed="rId4" cstate="print"/>
          <a:srcRect/>
          <a:stretch>
            <a:fillRect/>
          </a:stretch>
        </p:blipFill>
        <p:spPr bwMode="auto">
          <a:xfrm>
            <a:off x="381000" y="2362200"/>
            <a:ext cx="4114800" cy="4267200"/>
          </a:xfrm>
          <a:prstGeom prst="rect">
            <a:avLst/>
          </a:prstGeom>
          <a:noFill/>
          <a:ln w="9525">
            <a:noFill/>
            <a:miter lim="800000"/>
            <a:headEnd/>
            <a:tailEnd/>
          </a:ln>
          <a:effectLst/>
        </p:spPr>
      </p:pic>
      <p:pic>
        <p:nvPicPr>
          <p:cNvPr id="2051" name="Picture 3"/>
          <p:cNvPicPr>
            <a:picLocks noGrp="1" noChangeAspect="1" noChangeArrowheads="1"/>
          </p:cNvPicPr>
          <p:nvPr>
            <p:ph sz="quarter" idx="4"/>
          </p:nvPr>
        </p:nvPicPr>
        <p:blipFill>
          <a:blip r:embed="rId5" cstate="print"/>
          <a:srcRect/>
          <a:stretch>
            <a:fillRect/>
          </a:stretch>
        </p:blipFill>
        <p:spPr bwMode="auto">
          <a:xfrm>
            <a:off x="4572000" y="2362200"/>
            <a:ext cx="4038600" cy="4267200"/>
          </a:xfrm>
          <a:prstGeom prst="rect">
            <a:avLst/>
          </a:prstGeom>
          <a:noFill/>
          <a:ln w="9525">
            <a:noFill/>
            <a:miter lim="800000"/>
            <a:headEnd/>
            <a:tailEnd/>
          </a:ln>
          <a:effectLst/>
        </p:spPr>
      </p:pic>
      <p:pic>
        <p:nvPicPr>
          <p:cNvPr id="8" name="~PP55.WAV">
            <a:hlinkClick r:id="" action="ppaction://media"/>
          </p:cNvPr>
          <p:cNvPicPr>
            <a:picLocks noRot="1" noChangeAspect="1"/>
          </p:cNvPicPr>
          <p:nvPr>
            <a:wavAudioFile r:embed="rId1" name="~PP55.WAV"/>
          </p:nvPr>
        </p:nvPicPr>
        <p:blipFill>
          <a:blip r:embed="rId6" cstate="print"/>
          <a:stretch>
            <a:fillRect/>
          </a:stretch>
        </p:blipFill>
        <p:spPr>
          <a:xfrm>
            <a:off x="8696325" y="6410325"/>
            <a:ext cx="304800" cy="304800"/>
          </a:xfrm>
          <a:prstGeom prst="rect">
            <a:avLst/>
          </a:prstGeom>
        </p:spPr>
      </p:pic>
    </p:spTree>
  </p:cSld>
  <p:clrMapOvr>
    <a:masterClrMapping/>
  </p:clrMapOvr>
  <p:transition advTm="21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dirty="0" smtClean="0"/>
              <a:t>ROBERT HOOKE</a:t>
            </a:r>
            <a:endParaRPr lang="en-US" dirty="0"/>
          </a:p>
        </p:txBody>
      </p:sp>
      <p:sp>
        <p:nvSpPr>
          <p:cNvPr id="17" name="Text Placeholder 16"/>
          <p:cNvSpPr>
            <a:spLocks noGrp="1"/>
          </p:cNvSpPr>
          <p:nvPr>
            <p:ph type="body" idx="1"/>
          </p:nvPr>
        </p:nvSpPr>
        <p:spPr/>
        <p:txBody>
          <a:bodyPr>
            <a:normAutofit/>
          </a:bodyPr>
          <a:lstStyle/>
          <a:p>
            <a:r>
              <a:rPr lang="en-US" dirty="0" smtClean="0"/>
              <a:t>His Sketch of Cork		</a:t>
            </a:r>
            <a:endParaRPr lang="en-US" dirty="0"/>
          </a:p>
        </p:txBody>
      </p:sp>
      <p:sp>
        <p:nvSpPr>
          <p:cNvPr id="19" name="Text Placeholder 18"/>
          <p:cNvSpPr>
            <a:spLocks noGrp="1"/>
          </p:cNvSpPr>
          <p:nvPr>
            <p:ph type="body" sz="half" idx="3"/>
          </p:nvPr>
        </p:nvSpPr>
        <p:spPr/>
        <p:txBody>
          <a:bodyPr>
            <a:normAutofit/>
          </a:bodyPr>
          <a:lstStyle/>
          <a:p>
            <a:r>
              <a:rPr lang="en-US" dirty="0" smtClean="0"/>
              <a:t>Today’s Look at Plant Cell</a:t>
            </a:r>
            <a:endParaRPr lang="en-US" dirty="0"/>
          </a:p>
        </p:txBody>
      </p:sp>
      <p:pic>
        <p:nvPicPr>
          <p:cNvPr id="3078" name="Picture 6"/>
          <p:cNvPicPr>
            <a:picLocks noGrp="1" noChangeAspect="1" noChangeArrowheads="1"/>
          </p:cNvPicPr>
          <p:nvPr>
            <p:ph sz="quarter" idx="2"/>
          </p:nvPr>
        </p:nvPicPr>
        <p:blipFill>
          <a:blip r:embed="rId4" cstate="print"/>
          <a:srcRect/>
          <a:stretch>
            <a:fillRect/>
          </a:stretch>
        </p:blipFill>
        <p:spPr bwMode="auto">
          <a:xfrm>
            <a:off x="228600" y="2438400"/>
            <a:ext cx="3810000" cy="3846513"/>
          </a:xfrm>
          <a:prstGeom prst="rect">
            <a:avLst/>
          </a:prstGeom>
          <a:noFill/>
          <a:ln w="9525">
            <a:noFill/>
            <a:miter lim="800000"/>
            <a:headEnd/>
            <a:tailEnd/>
          </a:ln>
          <a:effectLst/>
        </p:spPr>
      </p:pic>
      <p:pic>
        <p:nvPicPr>
          <p:cNvPr id="3079" name="Picture 7"/>
          <p:cNvPicPr>
            <a:picLocks noGrp="1" noChangeAspect="1" noChangeArrowheads="1"/>
          </p:cNvPicPr>
          <p:nvPr>
            <p:ph sz="quarter" idx="4"/>
          </p:nvPr>
        </p:nvPicPr>
        <p:blipFill>
          <a:blip r:embed="rId5" cstate="print"/>
          <a:srcRect/>
          <a:stretch>
            <a:fillRect/>
          </a:stretch>
        </p:blipFill>
        <p:spPr bwMode="auto">
          <a:xfrm>
            <a:off x="4800600" y="2667000"/>
            <a:ext cx="2894012" cy="3276599"/>
          </a:xfrm>
          <a:prstGeom prst="rect">
            <a:avLst/>
          </a:prstGeom>
          <a:noFill/>
          <a:ln w="9525">
            <a:noFill/>
            <a:miter lim="800000"/>
            <a:headEnd/>
            <a:tailEnd/>
          </a:ln>
          <a:effectLst/>
        </p:spPr>
      </p:pic>
      <p:pic>
        <p:nvPicPr>
          <p:cNvPr id="8" name="~PP3736.WAV">
            <a:hlinkClick r:id="" action="ppaction://media"/>
          </p:cNvPr>
          <p:cNvPicPr>
            <a:picLocks noRot="1" noChangeAspect="1"/>
          </p:cNvPicPr>
          <p:nvPr>
            <a:wavAudioFile r:embed="rId1" name="~PP3736.WAV"/>
          </p:nvPr>
        </p:nvPicPr>
        <p:blipFill>
          <a:blip r:embed="rId6" cstate="print"/>
          <a:stretch>
            <a:fillRect/>
          </a:stretch>
        </p:blipFill>
        <p:spPr>
          <a:xfrm>
            <a:off x="8696325" y="6410325"/>
            <a:ext cx="304800" cy="304800"/>
          </a:xfrm>
          <a:prstGeom prst="rect">
            <a:avLst/>
          </a:prstGeom>
        </p:spPr>
      </p:pic>
    </p:spTree>
  </p:cSld>
  <p:clrMapOvr>
    <a:masterClrMapping/>
  </p:clrMapOvr>
  <p:transition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Cell Theory</a:t>
            </a:r>
            <a:endParaRPr lang="en-US" dirty="0"/>
          </a:p>
        </p:txBody>
      </p:sp>
      <p:sp>
        <p:nvSpPr>
          <p:cNvPr id="3" name="Content Placeholder 2"/>
          <p:cNvSpPr>
            <a:spLocks noGrp="1"/>
          </p:cNvSpPr>
          <p:nvPr>
            <p:ph sz="half" idx="1"/>
          </p:nvPr>
        </p:nvSpPr>
        <p:spPr/>
        <p:txBody>
          <a:bodyPr>
            <a:normAutofit/>
          </a:bodyPr>
          <a:lstStyle/>
          <a:p>
            <a:r>
              <a:rPr lang="en-US" dirty="0" smtClean="0"/>
              <a:t>All organisms are made of one or more cells.</a:t>
            </a:r>
          </a:p>
          <a:p>
            <a:r>
              <a:rPr lang="en-US" dirty="0" smtClean="0"/>
              <a:t>The cell is the basic unit of all living things.</a:t>
            </a:r>
          </a:p>
          <a:p>
            <a:r>
              <a:rPr lang="en-US" dirty="0" smtClean="0"/>
              <a:t>All cells come from existing cells.</a:t>
            </a:r>
          </a:p>
          <a:p>
            <a:pPr>
              <a:buNone/>
            </a:pPr>
            <a:endParaRPr lang="en-US" dirty="0" smtClean="0"/>
          </a:p>
          <a:p>
            <a:pPr>
              <a:buNone/>
            </a:pPr>
            <a:endParaRPr lang="en-US" dirty="0" smtClean="0"/>
          </a:p>
          <a:p>
            <a:pPr>
              <a:buNone/>
            </a:pPr>
            <a:r>
              <a:rPr lang="en-US" dirty="0" smtClean="0"/>
              <a:t>                                  </a:t>
            </a:r>
          </a:p>
          <a:p>
            <a:pPr>
              <a:buNone/>
            </a:pPr>
            <a:endParaRPr lang="en-US" dirty="0"/>
          </a:p>
        </p:txBody>
      </p:sp>
      <p:pic>
        <p:nvPicPr>
          <p:cNvPr id="1029" name="Picture 5"/>
          <p:cNvPicPr>
            <a:picLocks noGrp="1" noChangeAspect="1" noChangeArrowheads="1" noCrop="1"/>
          </p:cNvPicPr>
          <p:nvPr>
            <p:ph sz="half" idx="2"/>
          </p:nvPr>
        </p:nvPicPr>
        <p:blipFill>
          <a:blip r:embed="rId4" cstate="print"/>
          <a:srcRect/>
          <a:stretch>
            <a:fillRect/>
          </a:stretch>
        </p:blipFill>
        <p:spPr bwMode="auto">
          <a:xfrm>
            <a:off x="5181600" y="1981200"/>
            <a:ext cx="2590800" cy="3962400"/>
          </a:xfrm>
          <a:prstGeom prst="rect">
            <a:avLst/>
          </a:prstGeom>
          <a:noFill/>
          <a:ln w="9525">
            <a:noFill/>
            <a:miter lim="800000"/>
            <a:headEnd/>
            <a:tailEnd/>
          </a:ln>
        </p:spPr>
      </p:pic>
      <p:pic>
        <p:nvPicPr>
          <p:cNvPr id="6" name="~PP131.WAV">
            <a:hlinkClick r:id="" action="ppaction://media"/>
          </p:cNvPr>
          <p:cNvPicPr>
            <a:picLocks noRot="1" noChangeAspect="1"/>
          </p:cNvPicPr>
          <p:nvPr>
            <a:wavAudioFile r:embed="rId1" name="~PP131.WAV"/>
          </p:nvPr>
        </p:nvPicPr>
        <p:blipFill>
          <a:blip r:embed="rId5" cstate="print"/>
          <a:stretch>
            <a:fillRect/>
          </a:stretch>
        </p:blipFill>
        <p:spPr>
          <a:xfrm>
            <a:off x="8696325" y="6410325"/>
            <a:ext cx="304800" cy="304800"/>
          </a:xfrm>
          <a:prstGeom prst="rect">
            <a:avLst/>
          </a:prstGeom>
        </p:spPr>
      </p:pic>
    </p:spTree>
  </p:cSld>
  <p:clrMapOvr>
    <a:masterClrMapping/>
  </p:clrMapOvr>
  <p:transition advTm="16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77112"/>
          </a:xfrm>
        </p:spPr>
        <p:txBody>
          <a:bodyPr>
            <a:normAutofit fontScale="90000"/>
          </a:bodyPr>
          <a:lstStyle/>
          <a:p>
            <a:pPr algn="ctr"/>
            <a:r>
              <a:rPr lang="en-US" dirty="0" smtClean="0"/>
              <a:t>There are Only Two Types of Cells</a:t>
            </a:r>
            <a:br>
              <a:rPr lang="en-US" dirty="0" smtClean="0"/>
            </a:br>
            <a:endParaRPr lang="en-US" sz="3600" dirty="0"/>
          </a:p>
        </p:txBody>
      </p:sp>
      <p:sp>
        <p:nvSpPr>
          <p:cNvPr id="4" name="Text Placeholder 3"/>
          <p:cNvSpPr>
            <a:spLocks noGrp="1"/>
          </p:cNvSpPr>
          <p:nvPr>
            <p:ph type="body" idx="1"/>
          </p:nvPr>
        </p:nvSpPr>
        <p:spPr>
          <a:xfrm>
            <a:off x="4343400" y="5181600"/>
            <a:ext cx="4419600" cy="1371600"/>
          </a:xfrm>
        </p:spPr>
        <p:txBody>
          <a:bodyPr/>
          <a:lstStyle/>
          <a:p>
            <a:r>
              <a:rPr lang="en-US" dirty="0" smtClean="0"/>
              <a:t>Thank you </a:t>
            </a:r>
            <a:r>
              <a:rPr lang="en-US" dirty="0" err="1" smtClean="0"/>
              <a:t>Cellupedia</a:t>
            </a:r>
            <a:endParaRPr lang="en-US" dirty="0" smtClean="0"/>
          </a:p>
          <a:p>
            <a:endParaRPr lang="en-US" dirty="0"/>
          </a:p>
        </p:txBody>
      </p:sp>
      <p:sp>
        <p:nvSpPr>
          <p:cNvPr id="6" name="Text Placeholder 5"/>
          <p:cNvSpPr>
            <a:spLocks noGrp="1"/>
          </p:cNvSpPr>
          <p:nvPr>
            <p:ph type="body" sz="half" idx="3"/>
          </p:nvPr>
        </p:nvSpPr>
        <p:spPr/>
        <p:txBody>
          <a:bodyPr/>
          <a:lstStyle/>
          <a:p>
            <a:pPr algn="r"/>
            <a:endParaRPr lang="en-US" dirty="0" smtClean="0"/>
          </a:p>
          <a:p>
            <a:pPr algn="r"/>
            <a:endParaRPr lang="en-US" dirty="0" smtClean="0"/>
          </a:p>
          <a:p>
            <a:pPr algn="r"/>
            <a:endParaRPr lang="en-US" dirty="0" smtClean="0"/>
          </a:p>
          <a:p>
            <a:pPr algn="r"/>
            <a:endParaRPr lang="en-US" dirty="0" smtClean="0"/>
          </a:p>
          <a:p>
            <a:pPr algn="r"/>
            <a:endParaRPr lang="en-US" dirty="0"/>
          </a:p>
        </p:txBody>
      </p:sp>
      <p:sp>
        <p:nvSpPr>
          <p:cNvPr id="8" name="Content Placeholder 7"/>
          <p:cNvSpPr>
            <a:spLocks noGrp="1"/>
          </p:cNvSpPr>
          <p:nvPr>
            <p:ph sz="quarter" idx="2"/>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9" name="Content Placeholder 8"/>
          <p:cNvSpPr>
            <a:spLocks noGrp="1"/>
          </p:cNvSpPr>
          <p:nvPr>
            <p:ph sz="quarter" idx="4"/>
          </p:nvPr>
        </p:nvSpPr>
        <p:spPr>
          <a:xfrm>
            <a:off x="4648200" y="2438400"/>
            <a:ext cx="4041775" cy="3845720"/>
          </a:xfrm>
        </p:spPr>
        <p:txBody>
          <a:bodyPr/>
          <a:lstStyle/>
          <a:p>
            <a:endParaRPr lang="en-US" dirty="0" smtClean="0"/>
          </a:p>
          <a:p>
            <a:endParaRPr lang="en-US" dirty="0" smtClean="0"/>
          </a:p>
          <a:p>
            <a:pPr>
              <a:buNone/>
            </a:pPr>
            <a:endParaRPr lang="en-US" dirty="0" smtClean="0"/>
          </a:p>
          <a:p>
            <a:r>
              <a:rPr lang="en-US" dirty="0" smtClean="0"/>
              <a:t>Has nucleus</a:t>
            </a:r>
            <a:endParaRPr lang="en-US" dirty="0"/>
          </a:p>
        </p:txBody>
      </p:sp>
      <p:graphicFrame>
        <p:nvGraphicFramePr>
          <p:cNvPr id="3" name="Diagram 2"/>
          <p:cNvGraphicFramePr/>
          <p:nvPr/>
        </p:nvGraphicFramePr>
        <p:xfrm>
          <a:off x="1524000" y="2133600"/>
          <a:ext cx="6096000"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P1593.WAV">
            <a:hlinkClick r:id="" action="ppaction://media"/>
          </p:cNvPr>
          <p:cNvPicPr>
            <a:picLocks noRot="1" noChangeAspect="1"/>
          </p:cNvPicPr>
          <p:nvPr>
            <a:wavAudioFile r:embed="rId1" name="~PP1593.WAV"/>
          </p:nvPr>
        </p:nvPicPr>
        <p:blipFill>
          <a:blip r:embed="rId9" cstate="print"/>
          <a:stretch>
            <a:fillRect/>
          </a:stretch>
        </p:blipFill>
        <p:spPr>
          <a:xfrm>
            <a:off x="8696325" y="6410325"/>
            <a:ext cx="304800" cy="304800"/>
          </a:xfrm>
          <a:prstGeom prst="rect">
            <a:avLst/>
          </a:prstGeom>
        </p:spPr>
      </p:pic>
    </p:spTree>
  </p:cSld>
  <p:clrMapOvr>
    <a:masterClrMapping/>
  </p:clrMapOvr>
  <p:transition advTm="1300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90600"/>
            <a:ext cx="4040188" cy="1524000"/>
          </a:xfrm>
        </p:spPr>
        <p:txBody>
          <a:bodyPr/>
          <a:lstStyle/>
          <a:p>
            <a:r>
              <a:rPr lang="en-US" sz="3200" i="1" dirty="0" smtClean="0"/>
              <a:t>Prokaryotic Cells</a:t>
            </a:r>
            <a:endParaRPr lang="en-US" sz="3200" i="1" dirty="0"/>
          </a:p>
        </p:txBody>
      </p:sp>
      <p:sp>
        <p:nvSpPr>
          <p:cNvPr id="4" name="Text Placeholder 3"/>
          <p:cNvSpPr>
            <a:spLocks noGrp="1"/>
          </p:cNvSpPr>
          <p:nvPr>
            <p:ph type="body" sz="half" idx="3"/>
          </p:nvPr>
        </p:nvSpPr>
        <p:spPr>
          <a:xfrm>
            <a:off x="4645025" y="990601"/>
            <a:ext cx="4041775" cy="1524000"/>
          </a:xfrm>
        </p:spPr>
        <p:txBody>
          <a:bodyPr>
            <a:normAutofit/>
          </a:bodyPr>
          <a:lstStyle/>
          <a:p>
            <a:r>
              <a:rPr lang="en-US" sz="3200" i="1" dirty="0" smtClean="0"/>
              <a:t>Eukaryotic Cells</a:t>
            </a:r>
            <a:endParaRPr lang="en-US" sz="3200" i="1" dirty="0"/>
          </a:p>
        </p:txBody>
      </p:sp>
      <p:pic>
        <p:nvPicPr>
          <p:cNvPr id="6147" name="Picture 3"/>
          <p:cNvPicPr>
            <a:picLocks noGrp="1" noChangeAspect="1" noChangeArrowheads="1"/>
          </p:cNvPicPr>
          <p:nvPr>
            <p:ph sz="quarter" idx="2"/>
          </p:nvPr>
        </p:nvPicPr>
        <p:blipFill>
          <a:blip r:embed="rId4" cstate="print"/>
          <a:srcRect/>
          <a:stretch>
            <a:fillRect/>
          </a:stretch>
        </p:blipFill>
        <p:spPr bwMode="auto">
          <a:xfrm>
            <a:off x="457201" y="2209800"/>
            <a:ext cx="3282156" cy="4114800"/>
          </a:xfrm>
          <a:prstGeom prst="rect">
            <a:avLst/>
          </a:prstGeom>
          <a:noFill/>
          <a:ln w="9525">
            <a:noFill/>
            <a:miter lim="800000"/>
            <a:headEnd/>
            <a:tailEnd/>
          </a:ln>
        </p:spPr>
      </p:pic>
      <p:sp>
        <p:nvSpPr>
          <p:cNvPr id="10" name="Title 9"/>
          <p:cNvSpPr>
            <a:spLocks noGrp="1"/>
          </p:cNvSpPr>
          <p:nvPr>
            <p:ph type="title"/>
          </p:nvPr>
        </p:nvSpPr>
        <p:spPr>
          <a:xfrm>
            <a:off x="457200" y="704088"/>
            <a:ext cx="8229600" cy="667512"/>
          </a:xfrm>
        </p:spPr>
        <p:txBody>
          <a:bodyPr>
            <a:normAutofit fontScale="90000"/>
          </a:bodyPr>
          <a:lstStyle/>
          <a:p>
            <a:pPr algn="ctr"/>
            <a:r>
              <a:rPr lang="en-US" b="1" u="sng" dirty="0" smtClean="0"/>
              <a:t>Similarities &amp; Differences</a:t>
            </a:r>
            <a:endParaRPr lang="en-US" b="1" u="sng" dirty="0"/>
          </a:p>
        </p:txBody>
      </p:sp>
      <p:pic>
        <p:nvPicPr>
          <p:cNvPr id="6148" name="Picture 4"/>
          <p:cNvPicPr>
            <a:picLocks noGrp="1" noChangeAspect="1" noChangeArrowheads="1"/>
          </p:cNvPicPr>
          <p:nvPr>
            <p:ph sz="quarter" idx="4"/>
          </p:nvPr>
        </p:nvPicPr>
        <p:blipFill>
          <a:blip r:embed="rId5" cstate="print"/>
          <a:srcRect/>
          <a:stretch>
            <a:fillRect/>
          </a:stretch>
        </p:blipFill>
        <p:spPr bwMode="auto">
          <a:xfrm>
            <a:off x="4876800" y="2209800"/>
            <a:ext cx="2971800" cy="3810000"/>
          </a:xfrm>
          <a:prstGeom prst="rect">
            <a:avLst/>
          </a:prstGeom>
          <a:noFill/>
          <a:ln w="9525">
            <a:noFill/>
            <a:miter lim="800000"/>
            <a:headEnd/>
            <a:tailEnd/>
          </a:ln>
        </p:spPr>
      </p:pic>
      <p:pic>
        <p:nvPicPr>
          <p:cNvPr id="8" name="~PP3472.WAV">
            <a:hlinkClick r:id="" action="ppaction://media"/>
          </p:cNvPr>
          <p:cNvPicPr>
            <a:picLocks noRot="1" noChangeAspect="1"/>
          </p:cNvPicPr>
          <p:nvPr>
            <a:wavAudioFile r:embed="rId1" name="~PP3472.WAV"/>
          </p:nvPr>
        </p:nvPicPr>
        <p:blipFill>
          <a:blip r:embed="rId6" cstate="print"/>
          <a:stretch>
            <a:fillRect/>
          </a:stretch>
        </p:blipFill>
        <p:spPr>
          <a:xfrm>
            <a:off x="8696325" y="6410325"/>
            <a:ext cx="304800" cy="304800"/>
          </a:xfrm>
          <a:prstGeom prst="rect">
            <a:avLst/>
          </a:prstGeom>
        </p:spPr>
      </p:pic>
    </p:spTree>
  </p:cSld>
  <p:clrMapOvr>
    <a:masterClrMapping/>
  </p:clrMapOvr>
  <p:transition advTm="50000">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04850"/>
            <a:ext cx="8229600" cy="1143000"/>
          </a:xfrm>
        </p:spPr>
        <p:txBody>
          <a:bodyPr/>
          <a:lstStyle/>
          <a:p>
            <a:pPr algn="ctr"/>
            <a:r>
              <a:rPr lang="en-US" sz="4800" b="1" u="sng" dirty="0" smtClean="0"/>
              <a:t>Similarities &amp; Differences</a:t>
            </a:r>
            <a:endParaRPr lang="en-US" sz="4800" b="1" u="sng" dirty="0"/>
          </a:p>
        </p:txBody>
      </p:sp>
      <p:sp>
        <p:nvSpPr>
          <p:cNvPr id="3" name="Text Placeholder 2"/>
          <p:cNvSpPr>
            <a:spLocks noGrp="1"/>
          </p:cNvSpPr>
          <p:nvPr>
            <p:ph type="body" idx="4294967295"/>
          </p:nvPr>
        </p:nvSpPr>
        <p:spPr>
          <a:xfrm>
            <a:off x="0" y="1855788"/>
            <a:ext cx="4040188" cy="658812"/>
          </a:xfrm>
        </p:spPr>
        <p:txBody>
          <a:bodyPr/>
          <a:lstStyle/>
          <a:p>
            <a:r>
              <a:rPr lang="en-US" sz="3200" i="1" dirty="0" smtClean="0"/>
              <a:t>Plant Cells</a:t>
            </a:r>
            <a:endParaRPr lang="en-US" sz="3200" i="1" dirty="0"/>
          </a:p>
        </p:txBody>
      </p:sp>
      <p:sp>
        <p:nvSpPr>
          <p:cNvPr id="4" name="Text Placeholder 3"/>
          <p:cNvSpPr>
            <a:spLocks noGrp="1"/>
          </p:cNvSpPr>
          <p:nvPr>
            <p:ph type="body" sz="half" idx="4294967295"/>
          </p:nvPr>
        </p:nvSpPr>
        <p:spPr>
          <a:xfrm>
            <a:off x="5102225" y="1860550"/>
            <a:ext cx="4041775" cy="654050"/>
          </a:xfrm>
        </p:spPr>
        <p:txBody>
          <a:bodyPr>
            <a:normAutofit/>
          </a:bodyPr>
          <a:lstStyle/>
          <a:p>
            <a:r>
              <a:rPr lang="en-US" sz="3200" i="1" dirty="0" smtClean="0"/>
              <a:t>Animal Cells</a:t>
            </a:r>
            <a:endParaRPr lang="en-US" sz="3200" i="1" dirty="0"/>
          </a:p>
        </p:txBody>
      </p:sp>
      <p:pic>
        <p:nvPicPr>
          <p:cNvPr id="7170" name="Picture 2"/>
          <p:cNvPicPr>
            <a:picLocks noGrp="1" noChangeAspect="1" noChangeArrowheads="1"/>
          </p:cNvPicPr>
          <p:nvPr>
            <p:ph sz="quarter" idx="4294967295"/>
          </p:nvPr>
        </p:nvPicPr>
        <p:blipFill>
          <a:blip r:embed="rId4" cstate="print"/>
          <a:srcRect/>
          <a:stretch>
            <a:fillRect/>
          </a:stretch>
        </p:blipFill>
        <p:spPr bwMode="auto">
          <a:xfrm>
            <a:off x="829469" y="2743200"/>
            <a:ext cx="2381250" cy="3505200"/>
          </a:xfrm>
          <a:prstGeom prst="rect">
            <a:avLst/>
          </a:prstGeom>
          <a:noFill/>
          <a:ln w="9525">
            <a:noFill/>
            <a:miter lim="800000"/>
            <a:headEnd/>
            <a:tailEnd/>
          </a:ln>
        </p:spPr>
      </p:pic>
      <p:pic>
        <p:nvPicPr>
          <p:cNvPr id="7171" name="Picture 3"/>
          <p:cNvPicPr>
            <a:picLocks noGrp="1" noChangeAspect="1" noChangeArrowheads="1"/>
          </p:cNvPicPr>
          <p:nvPr>
            <p:ph sz="quarter" idx="4294967295"/>
          </p:nvPr>
        </p:nvPicPr>
        <p:blipFill>
          <a:blip r:embed="rId5" cstate="print"/>
          <a:srcRect/>
          <a:stretch>
            <a:fillRect/>
          </a:stretch>
        </p:blipFill>
        <p:spPr bwMode="auto">
          <a:xfrm>
            <a:off x="5102225" y="2743200"/>
            <a:ext cx="3203575" cy="3505199"/>
          </a:xfrm>
          <a:prstGeom prst="rect">
            <a:avLst/>
          </a:prstGeom>
          <a:noFill/>
          <a:ln w="9525">
            <a:noFill/>
            <a:miter lim="800000"/>
            <a:headEnd/>
            <a:tailEnd/>
          </a:ln>
        </p:spPr>
      </p:pic>
      <p:pic>
        <p:nvPicPr>
          <p:cNvPr id="8" name="~PP1907.WAV">
            <a:hlinkClick r:id="" action="ppaction://media"/>
          </p:cNvPr>
          <p:cNvPicPr>
            <a:picLocks noRot="1" noChangeAspect="1"/>
          </p:cNvPicPr>
          <p:nvPr>
            <a:wavAudioFile r:embed="rId1" name="~PP1907.WAV"/>
          </p:nvPr>
        </p:nvPicPr>
        <p:blipFill>
          <a:blip r:embed="rId6" cstate="print"/>
          <a:stretch>
            <a:fillRect/>
          </a:stretch>
        </p:blipFill>
        <p:spPr>
          <a:xfrm>
            <a:off x="8696325" y="6410325"/>
            <a:ext cx="304800" cy="304800"/>
          </a:xfrm>
          <a:prstGeom prst="rect">
            <a:avLst/>
          </a:prstGeom>
        </p:spPr>
      </p:pic>
    </p:spTree>
  </p:cSld>
  <p:clrMapOvr>
    <a:masterClrMapping/>
  </p:clrMapOvr>
  <p:transition advTm="31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658112"/>
          </a:xfrm>
        </p:spPr>
        <p:txBody>
          <a:bodyPr>
            <a:normAutofit/>
          </a:bodyPr>
          <a:lstStyle/>
          <a:p>
            <a:pPr algn="ctr"/>
            <a:r>
              <a:rPr lang="en-US" b="1" dirty="0" smtClean="0"/>
              <a:t>Click </a:t>
            </a:r>
            <a:r>
              <a:rPr lang="en-US" b="1" u="sng" dirty="0" smtClean="0">
                <a:hlinkClick r:id="rId4"/>
              </a:rPr>
              <a:t>Here</a:t>
            </a:r>
            <a:r>
              <a:rPr lang="en-US" b="1" dirty="0" smtClean="0"/>
              <a:t> to Learn More About Plant &amp; Animal Cells</a:t>
            </a:r>
            <a:endParaRPr lang="en-US" b="1" dirty="0"/>
          </a:p>
        </p:txBody>
      </p:sp>
      <p:pic>
        <p:nvPicPr>
          <p:cNvPr id="4" name="Content Placeholder 3" descr="2_animalcell.jpg"/>
          <p:cNvPicPr>
            <a:picLocks noGrp="1" noChangeAspect="1"/>
          </p:cNvPicPr>
          <p:nvPr>
            <p:ph idx="1"/>
          </p:nvPr>
        </p:nvPicPr>
        <p:blipFill>
          <a:blip r:embed="rId5" cstate="print"/>
          <a:stretch>
            <a:fillRect/>
          </a:stretch>
        </p:blipFill>
        <p:spPr>
          <a:xfrm>
            <a:off x="1828800" y="2514601"/>
            <a:ext cx="4724400" cy="3355008"/>
          </a:xfrm>
        </p:spPr>
      </p:pic>
      <p:pic>
        <p:nvPicPr>
          <p:cNvPr id="5" name="~PP710.WAV">
            <a:hlinkClick r:id="" action="ppaction://media"/>
          </p:cNvPr>
          <p:cNvPicPr>
            <a:picLocks noRot="1" noChangeAspect="1"/>
          </p:cNvPicPr>
          <p:nvPr>
            <a:wavAudioFile r:embed="rId1" name="~PP710.WAV"/>
          </p:nvPr>
        </p:nvPicPr>
        <p:blipFill>
          <a:blip r:embed="rId6" cstate="print"/>
          <a:stretch>
            <a:fillRect/>
          </a:stretch>
        </p:blipFill>
        <p:spPr>
          <a:xfrm>
            <a:off x="8696325" y="6410325"/>
            <a:ext cx="304800" cy="304800"/>
          </a:xfrm>
          <a:prstGeom prst="rect">
            <a:avLst/>
          </a:prstGeom>
        </p:spPr>
      </p:pic>
    </p:spTree>
  </p:cSld>
  <p:clrMapOvr>
    <a:masterClrMapping/>
  </p:clrMapOvr>
  <p:transition advTm="1500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795</TotalTime>
  <Words>420</Words>
  <Application>Microsoft Office PowerPoint</Application>
  <PresentationFormat>On-screen Show (4:3)</PresentationFormat>
  <Paragraphs>82</Paragraphs>
  <Slides>15</Slides>
  <Notes>9</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Flow</vt:lpstr>
      <vt:lpstr>Mrs. Demet’s 7th Grade Life Science Class </vt:lpstr>
      <vt:lpstr>  Characteristics of Living Things </vt:lpstr>
      <vt:lpstr>ROBERT HOOKE</vt:lpstr>
      <vt:lpstr>ROBERT HOOKE</vt:lpstr>
      <vt:lpstr>The Cell Theory</vt:lpstr>
      <vt:lpstr>There are Only Two Types of Cells </vt:lpstr>
      <vt:lpstr>Similarities &amp; Differences</vt:lpstr>
      <vt:lpstr>Similarities &amp; Differences</vt:lpstr>
      <vt:lpstr>Click Here to Learn More About Plant &amp; Animal Cells</vt:lpstr>
      <vt:lpstr>Organelles</vt:lpstr>
      <vt:lpstr>Organelles</vt:lpstr>
      <vt:lpstr>Organelles</vt:lpstr>
      <vt:lpstr>Organelles</vt:lpstr>
      <vt:lpstr>Click on the Following Links: Link 1 Link 2 </vt:lpstr>
      <vt:lpstr>The End Thank You for Watching</vt:lpstr>
    </vt:vector>
  </TitlesOfParts>
  <Company>Preferred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Mrs. Demet’s 7th Grade Life Science Class </dc:title>
  <dc:creator>Preferred Customer</dc:creator>
  <cp:lastModifiedBy>Preferred Customer</cp:lastModifiedBy>
  <cp:revision>78</cp:revision>
  <dcterms:created xsi:type="dcterms:W3CDTF">2009-10-12T19:45:06Z</dcterms:created>
  <dcterms:modified xsi:type="dcterms:W3CDTF">2009-10-18T17:20:19Z</dcterms:modified>
</cp:coreProperties>
</file>